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6" r:id="rId5"/>
  </p:sldMasterIdLst>
  <p:notesMasterIdLst>
    <p:notesMasterId r:id="rId7"/>
  </p:notesMasterIdLst>
  <p:handoutMasterIdLst>
    <p:handoutMasterId r:id="rId8"/>
  </p:handoutMasterIdLst>
  <p:sldIdLst>
    <p:sldId id="401" r:id="rId6"/>
  </p:sldIdLst>
  <p:sldSz cx="9906000" cy="6858000" type="A4"/>
  <p:notesSz cx="6797675" cy="9928225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саков Александр Владимирович" initials="ИАВ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2E4"/>
    <a:srgbClr val="C00000"/>
    <a:srgbClr val="008C95"/>
    <a:srgbClr val="F58A1F"/>
    <a:srgbClr val="808080"/>
    <a:srgbClr val="99CC00"/>
    <a:srgbClr val="FFC000"/>
    <a:srgbClr val="DFDFDF"/>
    <a:srgbClr val="FCE2C7"/>
    <a:srgbClr val="FFE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8" autoAdjust="0"/>
    <p:restoredTop sz="89803" autoAdjust="0"/>
  </p:normalViewPr>
  <p:slideViewPr>
    <p:cSldViewPr snapToGrid="0">
      <p:cViewPr varScale="1">
        <p:scale>
          <a:sx n="76" d="100"/>
          <a:sy n="76" d="100"/>
        </p:scale>
        <p:origin x="221" y="67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4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56DA7-AAD7-473E-A78B-09A07C1CFD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9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Реинжиниринг системы управления безопасностью подрядных организаций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2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1143612959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8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graphicFrame>
        <p:nvGraphicFramePr>
          <p:cNvPr id="17" name="Объект 16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598596296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9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Реинжиниринг системы управления безопасностью подрядных организаций</a:t>
            </a:r>
            <a:endParaRPr lang="ru-RU" dirty="0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81753"/>
              </p:ext>
            </p:extLst>
          </p:nvPr>
        </p:nvGraphicFramePr>
        <p:xfrm>
          <a:off x="160774" y="423862"/>
          <a:ext cx="9596176" cy="498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339">
                  <a:extLst>
                    <a:ext uri="{9D8B030D-6E8A-4147-A177-3AD203B41FA5}">
                      <a16:colId xmlns:a16="http://schemas.microsoft.com/office/drawing/2014/main" val="670350769"/>
                    </a:ext>
                  </a:extLst>
                </a:gridCol>
                <a:gridCol w="899489">
                  <a:extLst>
                    <a:ext uri="{9D8B030D-6E8A-4147-A177-3AD203B41FA5}">
                      <a16:colId xmlns:a16="http://schemas.microsoft.com/office/drawing/2014/main" val="357342716"/>
                    </a:ext>
                  </a:extLst>
                </a:gridCol>
                <a:gridCol w="3841294">
                  <a:extLst>
                    <a:ext uri="{9D8B030D-6E8A-4147-A177-3AD203B41FA5}">
                      <a16:colId xmlns:a16="http://schemas.microsoft.com/office/drawing/2014/main" val="3811385487"/>
                    </a:ext>
                  </a:extLst>
                </a:gridCol>
                <a:gridCol w="3499363">
                  <a:extLst>
                    <a:ext uri="{9D8B030D-6E8A-4147-A177-3AD203B41FA5}">
                      <a16:colId xmlns:a16="http://schemas.microsoft.com/office/drawing/2014/main" val="1575485530"/>
                    </a:ext>
                  </a:extLst>
                </a:gridCol>
                <a:gridCol w="974691">
                  <a:extLst>
                    <a:ext uri="{9D8B030D-6E8A-4147-A177-3AD203B41FA5}">
                      <a16:colId xmlns:a16="http://schemas.microsoft.com/office/drawing/2014/main" val="1794615987"/>
                    </a:ext>
                  </a:extLst>
                </a:gridCol>
              </a:tblGrid>
              <a:tr h="567083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Оценка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Краткая расшифровка оценки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Критерии оценки Подрядчика, не выполнявшего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работы на территории Предприятия, либо отработавшего менее 20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’0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00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</a:rPr>
                        <a:t>человекочасов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на территории Предприятия за предыдущий и текущий год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Критерии оценки Подрядчика, выполнявшего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работы на территории Предприятия и отработавшего более 2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0’000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</a:rPr>
                        <a:t>человекочасов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за предыдущий и текущий год</a:t>
                      </a:r>
                      <a:endParaRPr lang="en-US" sz="1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данные учитываются по подрядчику и привлеченным им субподрядчикам)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Рекомендации по результатам проверки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617593"/>
                  </a:ext>
                </a:extLst>
              </a:tr>
              <a:tr h="72704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5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Эталонный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2E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отсутствие актов о нарушении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самостоятельное выявление опасных ситуаций (10:1 по отношению к выявленным  опасным ситуациям/нарушениями работниками Заказчика)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наличие системы оценки и мотивации персонала в области ОТ, ПБ и Э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Рекомендуется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849429"/>
                  </a:ext>
                </a:extLst>
              </a:tr>
              <a:tr h="866362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4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Высокий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2E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отсутствие крупных,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значительных </a:t>
                      </a: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происшествий с работниками в области ОТ, ПБ и Э, отсутствие микротравм с оказанием медицинской помощи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3х штрафных актов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ежемесячное самостоятельное выявление опасных ситуаций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534277"/>
                  </a:ext>
                </a:extLst>
              </a:tr>
              <a:tr h="580444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3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Средний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наличие квалифицированной службы ОТ, ПБ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пострадавших от несчастных случаев за предыдущие 3 года не более 1 на 500 человек среднесписочной численности организации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погибших от несчастных случаев за предыдущие 3 года не более 1 на 2000 человек среднесписочной численности организации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отсутствие крупных и значительных происшествий,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наличие от 3х до 10 актов о нарушении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277465"/>
                  </a:ext>
                </a:extLst>
              </a:tr>
              <a:tr h="85652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2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A1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Низкий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наличие </a:t>
                      </a: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квалифицированной службы ОТ, ПБ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пострадавших от несчастных случаев за предыдущие 3 года более 1 на 500 человек среднесписочной численности </a:t>
                      </a:r>
                      <a:r>
                        <a:rPr lang="ru-RU" sz="800" u="none" strike="noStrike" dirty="0" smtClean="0">
                          <a:effectLst/>
                        </a:rPr>
                        <a:t>организации либо количество </a:t>
                      </a:r>
                      <a:r>
                        <a:rPr lang="ru-RU" sz="800" u="none" strike="noStrike" dirty="0" smtClean="0">
                          <a:effectLst/>
                        </a:rPr>
                        <a:t>погибших от несчастных случаев за предыдущие 3 года более 1 на 2000 человек среднесписочной численности организации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более 10 актов о нарушении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en-US" sz="8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 для выполнения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работ только при отсутствии альтернативы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643239"/>
                  </a:ext>
                </a:extLst>
              </a:tr>
              <a:tr h="735095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1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Неприемлемый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</a:rPr>
                        <a:t> уровень</a:t>
                      </a:r>
                      <a:endParaRPr lang="ru-RU" sz="9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baseline="0" dirty="0" smtClean="0">
                          <a:solidFill>
                            <a:schemeClr val="tx1"/>
                          </a:solidFill>
                        </a:rPr>
                        <a:t>Наличие любого </a:t>
                      </a:r>
                      <a:r>
                        <a:rPr lang="ru-RU" sz="800" b="1" baseline="0" dirty="0" smtClean="0">
                          <a:solidFill>
                            <a:schemeClr val="tx1"/>
                          </a:solidFill>
                        </a:rPr>
                        <a:t>из перечисленных ниже критериев:</a:t>
                      </a:r>
                      <a:endParaRPr lang="ru-RU" sz="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наличие более 2х смертельных несчастных случаев за предыдущий и текущий </a:t>
                      </a:r>
                      <a:r>
                        <a:rPr lang="ru-RU" sz="800" u="none" strike="noStrike" dirty="0" smtClean="0">
                          <a:effectLst/>
                        </a:rPr>
                        <a:t>годы</a:t>
                      </a:r>
                      <a:endParaRPr lang="ru-RU" sz="800" u="none" strike="noStrike" dirty="0" smtClean="0">
                        <a:effectLst/>
                      </a:endParaRP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отсутствие квалифицированной</a:t>
                      </a:r>
                      <a:r>
                        <a:rPr lang="ru-RU" sz="800" u="none" strike="noStrike" baseline="0" dirty="0" smtClean="0">
                          <a:effectLst/>
                        </a:rPr>
                        <a:t> службы ОТ, ПБ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baseline="0" dirty="0" smtClean="0">
                          <a:effectLst/>
                        </a:rPr>
                        <a:t>несоответствие требованиям технического задания</a:t>
                      </a:r>
                      <a:endParaRPr lang="ru-RU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Организация включена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в реестр контрагентов, требующих повышенного внимания. Решение о включении в реестр принято Арбитражной комиссией компании.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Не допускается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841110"/>
                  </a:ext>
                </a:extLst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465186" y="140830"/>
            <a:ext cx="9185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Критерии </a:t>
            </a:r>
            <a:r>
              <a:rPr lang="ru-RU" sz="1200" b="1" i="1" dirty="0" smtClean="0"/>
              <a:t>оценки подрядной организации</a:t>
            </a:r>
            <a:endParaRPr lang="ru-RU" sz="1400" b="1" i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936373" y="3366726"/>
            <a:ext cx="54923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*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3373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55DF84-B034-4E60-8A9F-FE26D4E6705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9b0c9865-9e5f-4a19-8def-db8deaed8a57"/>
    <ds:schemaRef ds:uri="http://schemas.microsoft.com/office/infopath/2007/PartnerControls"/>
    <ds:schemaRef ds:uri="7bda88f5-81ee-4ce0-acd0-0fc58edecc9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35465</TotalTime>
  <Words>362</Words>
  <Application>Microsoft Office PowerPoint</Application>
  <PresentationFormat>Лист A4 (210x297 мм)</PresentationFormat>
  <Paragraphs>47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SIBUR-NEW-А4-IN</vt:lpstr>
      <vt:lpstr>think-cell Slide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Исаков Александр Владимирович</cp:lastModifiedBy>
  <cp:revision>1359</cp:revision>
  <cp:lastPrinted>2020-02-12T07:57:21Z</cp:lastPrinted>
  <dcterms:created xsi:type="dcterms:W3CDTF">2017-07-19T13:48:40Z</dcterms:created>
  <dcterms:modified xsi:type="dcterms:W3CDTF">2020-12-23T09:33:53Z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