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8">
  <p:sldMasterIdLst>
    <p:sldMasterId id="2147483648" r:id="rId1"/>
  </p:sldMasterIdLst>
  <p:notesMasterIdLst>
    <p:notesMasterId r:id="rId8"/>
  </p:notesMasterIdLst>
  <p:sldIdLst>
    <p:sldId id="256" r:id="rId2"/>
    <p:sldId id="266" r:id="rId3"/>
    <p:sldId id="298" r:id="rId4"/>
    <p:sldId id="299" r:id="rId5"/>
    <p:sldId id="303" r:id="rId6"/>
    <p:sldId id="300" r:id="rId7"/>
  </p:sldIdLst>
  <p:sldSz cx="12192000" cy="6858000"/>
  <p:notesSz cx="6808788" cy="994092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Баскакова Мария Анатольевна" initials="БМА" lastIdx="1" clrIdx="0">
    <p:extLst>
      <p:ext uri="{19B8F6BF-5375-455C-9EA6-DF929625EA0E}">
        <p15:presenceInfo xmlns:p15="http://schemas.microsoft.com/office/powerpoint/2012/main" userId="Баскакова Мария Анатольевна" providerId="None"/>
      </p:ext>
    </p:extLst>
  </p:cmAuthor>
  <p:cmAuthor id="2" name="Лутовинова Ольга Михайловна" initials="ЛОМ" lastIdx="2" clrIdx="1">
    <p:extLst>
      <p:ext uri="{19B8F6BF-5375-455C-9EA6-DF929625EA0E}">
        <p15:presenceInfo xmlns:p15="http://schemas.microsoft.com/office/powerpoint/2012/main" userId="Лутовинова Ольга Михайловна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C95"/>
    <a:srgbClr val="E7EEEF"/>
    <a:srgbClr val="CDE0E5"/>
    <a:srgbClr val="D9D9D9"/>
    <a:srgbClr val="D1DAE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7B26C5-4107-4FEC-AEDC-1716B250A1EF}" styleName="Светлый стиль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126" autoAdjust="0"/>
    <p:restoredTop sz="94717" autoAdjust="0"/>
  </p:normalViewPr>
  <p:slideViewPr>
    <p:cSldViewPr snapToGrid="0">
      <p:cViewPr>
        <p:scale>
          <a:sx n="100" d="100"/>
          <a:sy n="100" d="100"/>
        </p:scale>
        <p:origin x="350" y="370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50475" cy="498772"/>
          </a:xfrm>
          <a:prstGeom prst="rect">
            <a:avLst/>
          </a:prstGeom>
        </p:spPr>
        <p:txBody>
          <a:bodyPr vert="horz" lIns="91861" tIns="45930" rIns="91861" bIns="4593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6738" y="1"/>
            <a:ext cx="2950475" cy="498772"/>
          </a:xfrm>
          <a:prstGeom prst="rect">
            <a:avLst/>
          </a:prstGeom>
        </p:spPr>
        <p:txBody>
          <a:bodyPr vert="horz" lIns="91861" tIns="45930" rIns="91861" bIns="45930" rtlCol="0"/>
          <a:lstStyle>
            <a:lvl1pPr algn="r">
              <a:defRPr sz="1200"/>
            </a:lvl1pPr>
          </a:lstStyle>
          <a:p>
            <a:fld id="{C248248E-A305-4F5A-8BFB-DE994C8D46B4}" type="datetimeFigureOut">
              <a:rPr lang="ru-RU" smtClean="0"/>
              <a:t>18.01.2023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64238" cy="33559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861" tIns="45930" rIns="91861" bIns="4593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0880" y="4784070"/>
            <a:ext cx="5447030" cy="3914239"/>
          </a:xfrm>
          <a:prstGeom prst="rect">
            <a:avLst/>
          </a:prstGeom>
        </p:spPr>
        <p:txBody>
          <a:bodyPr vert="horz" lIns="91861" tIns="45930" rIns="91861" bIns="4593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42154"/>
            <a:ext cx="2950475" cy="498771"/>
          </a:xfrm>
          <a:prstGeom prst="rect">
            <a:avLst/>
          </a:prstGeom>
        </p:spPr>
        <p:txBody>
          <a:bodyPr vert="horz" lIns="91861" tIns="45930" rIns="91861" bIns="4593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6738" y="9442154"/>
            <a:ext cx="2950475" cy="498771"/>
          </a:xfrm>
          <a:prstGeom prst="rect">
            <a:avLst/>
          </a:prstGeom>
        </p:spPr>
        <p:txBody>
          <a:bodyPr vert="horz" lIns="91861" tIns="45930" rIns="91861" bIns="45930" rtlCol="0" anchor="b"/>
          <a:lstStyle>
            <a:lvl1pPr algn="r">
              <a:defRPr sz="1200"/>
            </a:lvl1pPr>
          </a:lstStyle>
          <a:p>
            <a:fld id="{D42B6F0D-B75F-4D76-9973-2557130F87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3577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2B6F0D-B75F-4D76-9973-2557130F87B7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902328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2B6F0D-B75F-4D76-9973-2557130F87B7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7436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A6FABD-1160-4669-8FE1-13357579B427}" type="datetimeFigureOut">
              <a:rPr lang="ru-RU" smtClean="0"/>
              <a:t>18.01.2023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191884-886A-4D68-AC01-999ABB0967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74908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A6FABD-1160-4669-8FE1-13357579B427}" type="datetimeFigureOut">
              <a:rPr lang="ru-RU" smtClean="0"/>
              <a:t>18.01.2023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191884-886A-4D68-AC01-999ABB0967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96033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A6FABD-1160-4669-8FE1-13357579B427}" type="datetimeFigureOut">
              <a:rPr lang="ru-RU" smtClean="0"/>
              <a:t>18.01.2023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191884-886A-4D68-AC01-999ABB0967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20830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A6FABD-1160-4669-8FE1-13357579B427}" type="datetimeFigureOut">
              <a:rPr lang="ru-RU" smtClean="0"/>
              <a:t>18.01.2023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191884-886A-4D68-AC01-999ABB0967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04838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A6FABD-1160-4669-8FE1-13357579B427}" type="datetimeFigureOut">
              <a:rPr lang="ru-RU" smtClean="0"/>
              <a:t>18.01.2023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191884-886A-4D68-AC01-999ABB0967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68661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A6FABD-1160-4669-8FE1-13357579B427}" type="datetimeFigureOut">
              <a:rPr lang="ru-RU" smtClean="0"/>
              <a:t>18.01.2023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191884-886A-4D68-AC01-999ABB0967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56234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A6FABD-1160-4669-8FE1-13357579B427}" type="datetimeFigureOut">
              <a:rPr lang="ru-RU" smtClean="0"/>
              <a:t>18.01.2023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191884-886A-4D68-AC01-999ABB0967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53155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A6FABD-1160-4669-8FE1-13357579B427}" type="datetimeFigureOut">
              <a:rPr lang="ru-RU" smtClean="0"/>
              <a:t>18.01.2023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191884-886A-4D68-AC01-999ABB0967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41597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A6FABD-1160-4669-8FE1-13357579B427}" type="datetimeFigureOut">
              <a:rPr lang="ru-RU" smtClean="0"/>
              <a:t>18.01.2023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191884-886A-4D68-AC01-999ABB0967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59347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A6FABD-1160-4669-8FE1-13357579B427}" type="datetimeFigureOut">
              <a:rPr lang="ru-RU" smtClean="0"/>
              <a:t>18.01.2023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191884-886A-4D68-AC01-999ABB0967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72531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A6FABD-1160-4669-8FE1-13357579B427}" type="datetimeFigureOut">
              <a:rPr lang="ru-RU" smtClean="0"/>
              <a:t>18.01.2023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191884-886A-4D68-AC01-999ABB0967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85022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A6FABD-1160-4669-8FE1-13357579B427}" type="datetimeFigureOut">
              <a:rPr lang="ru-RU" smtClean="0"/>
              <a:t>18.01.2023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191884-886A-4D68-AC01-999ABB0967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74774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https://social.sibur.ru/group/607/files/" TargetMode="External"/><Relationship Id="rId3" Type="http://schemas.openxmlformats.org/officeDocument/2006/relationships/slide" Target="slide4.xml"/><Relationship Id="rId7" Type="http://schemas.microsoft.com/office/2007/relationships/hdphoto" Target="../media/hdphoto1.wdp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png"/><Relationship Id="rId5" Type="http://schemas.openxmlformats.org/officeDocument/2006/relationships/slide" Target="slide2.xml"/><Relationship Id="rId4" Type="http://schemas.openxmlformats.org/officeDocument/2006/relationships/slide" Target="slide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slide" Target="slide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file:///\\S001DC-001\storage\&#1056;&#1072;&#1079;&#1085;&#1086;&#1077;\&#1041;&#1083;&#1072;&#1085;&#1082;&#1080;\&#1064;&#1072;&#1073;&#1083;&#1086;&#1085;&#1099;_&#1076;&#1086;&#1082;&#1091;&#1084;&#1077;&#1085;&#1090;&#1086;&#1074;_&#1087;&#1086;_&#1057;&#1058;&#1055;\&#1057;&#1058;&#1055;%20&#1057;&#1056;%2009-01-03%20&#1055;&#1056;02%20&#1055;&#1086;&#1088;&#1103;&#1076;&#1086;&#1082;%20&#1076;&#1077;&#1081;&#1089;&#1090;&#1074;&#1080;&#1081;%20&#1087;&#1088;&#1080;%20&#1074;&#1099;&#1103;&#1074;&#1083;&#1077;&#1085;&#1080;&#1080;%20&#1088;&#1072;&#1073;&#1086;&#1090;&#1085;&#1080;&#1082;&#1086;&#1074;%20&#1089;%20&#1087;&#1086;&#1076;&#1086;&#1079;&#1088;&#1077;&#1085;&#1080;&#1077;&#1084;%20&#1085;&#1072;%20&#1089;&#1086;&#1089;&#1090;&#1086;&#1103;&#1085;&#1080;&#1077;%20&#1086;&#1087;&#1100;&#1103;&#1085;&#1077;&#1085;&#1080;&#1103;" TargetMode="External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1.xml"/><Relationship Id="rId5" Type="http://schemas.openxmlformats.org/officeDocument/2006/relationships/slide" Target="slide4.xml"/><Relationship Id="rId4" Type="http://schemas.openxmlformats.org/officeDocument/2006/relationships/slide" Target="slid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hyperlink" Target="file:///\\S001DC-001\storage\&#1056;&#1072;&#1079;&#1085;&#1086;&#1077;\&#1041;&#1083;&#1072;&#1085;&#1082;&#1080;\&#1064;&#1072;&#1073;&#1083;&#1086;&#1085;&#1099;_&#1076;&#1086;&#1082;&#1091;&#1084;&#1077;&#1085;&#1090;&#1086;&#1074;_&#1087;&#1086;_&#1057;&#1058;&#1055;\&#1057;&#1058;&#1055;%20&#1057;&#1056;%2009-01-03%20&#1055;&#1056;02%20&#1055;&#1086;&#1088;&#1103;&#1076;&#1086;&#1082;%20&#1076;&#1077;&#1081;&#1089;&#1090;&#1074;&#1080;&#1081;%20&#1087;&#1088;&#1080;%20&#1074;&#1099;&#1103;&#1074;&#1083;&#1077;&#1085;&#1080;&#1080;%20&#1088;&#1072;&#1073;&#1086;&#1090;&#1085;&#1080;&#1082;&#1086;&#1074;%20&#1089;%20&#1087;&#1086;&#1076;&#1086;&#1079;&#1088;&#1077;&#1085;&#1080;&#1077;&#1084;%20&#1085;&#1072;%20&#1089;&#1086;&#1089;&#1090;&#1086;&#1103;&#1085;&#1080;&#1077;%20&#1086;&#1087;&#1100;&#1103;&#1085;&#1077;&#1085;&#1080;&#1103;" TargetMode="External"/><Relationship Id="rId1" Type="http://schemas.openxmlformats.org/officeDocument/2006/relationships/slideLayout" Target="../slideLayouts/slideLayout7.xml"/><Relationship Id="rId4" Type="http://schemas.openxmlformats.org/officeDocument/2006/relationships/slide" Target="slide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slide" Target="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social.sibur.local/group/607/files/" TargetMode="External"/><Relationship Id="rId2" Type="http://schemas.openxmlformats.org/officeDocument/2006/relationships/slide" Target="slide5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66103" y="2312997"/>
            <a:ext cx="11800903" cy="213648"/>
          </a:xfrm>
          <a:prstGeom prst="rect">
            <a:avLst/>
          </a:prstGeom>
          <a:solidFill>
            <a:srgbClr val="008C95"/>
          </a:solidFill>
          <a:ln w="25400" cap="flat" cmpd="sng" algn="ctr">
            <a:noFill/>
            <a:prstDash val="solid"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609600" lvl="1" indent="-609600" fontAlgn="base">
              <a:spcBef>
                <a:spcPct val="0"/>
              </a:spcBef>
              <a:spcAft>
                <a:spcPct val="0"/>
              </a:spcAft>
            </a:pPr>
            <a:r>
              <a:rPr lang="ru-RU" sz="11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ru-RU" sz="11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ru-RU" sz="12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Область</a:t>
            </a:r>
            <a:r>
              <a:rPr lang="ru-RU" sz="11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2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применения</a:t>
            </a:r>
            <a:endParaRPr lang="ru-RU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0" name="Прямоугольник 49">
            <a:hlinkClick r:id="rId3" action="ppaction://hlinksldjump"/>
          </p:cNvPr>
          <p:cNvSpPr/>
          <p:nvPr/>
        </p:nvSpPr>
        <p:spPr>
          <a:xfrm>
            <a:off x="8243454" y="6222515"/>
            <a:ext cx="1793287" cy="39714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rgbClr val="008C95"/>
            </a:solidFill>
          </a:ln>
        </p:spPr>
        <p:txBody>
          <a:bodyPr wrap="square" anchor="ctr">
            <a:noAutofit/>
          </a:bodyPr>
          <a:lstStyle/>
          <a:p>
            <a:pPr marL="0" lvl="1" algn="ctr" hangingPunct="0"/>
            <a:r>
              <a:rPr lang="ru-RU" sz="900" u="sng" dirty="0" smtClean="0"/>
              <a:t>Роли в процессе</a:t>
            </a:r>
            <a:endParaRPr lang="ru-RU" sz="900" u="sng" dirty="0"/>
          </a:p>
        </p:txBody>
      </p:sp>
      <p:sp>
        <p:nvSpPr>
          <p:cNvPr id="49" name="Прямоугольник 48">
            <a:hlinkClick r:id="rId4" action="ppaction://hlinksldjump"/>
          </p:cNvPr>
          <p:cNvSpPr/>
          <p:nvPr/>
        </p:nvSpPr>
        <p:spPr>
          <a:xfrm>
            <a:off x="6013555" y="6222514"/>
            <a:ext cx="1793287" cy="39714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rgbClr val="008C95"/>
            </a:solidFill>
          </a:ln>
        </p:spPr>
        <p:txBody>
          <a:bodyPr wrap="square" anchor="ctr">
            <a:noAutofit/>
          </a:bodyPr>
          <a:lstStyle/>
          <a:p>
            <a:pPr marL="0" lvl="1" algn="ctr" hangingPunct="0"/>
            <a:r>
              <a:rPr lang="ru-RU" sz="900" u="sng" dirty="0" smtClean="0"/>
              <a:t>Схема процесса</a:t>
            </a:r>
            <a:endParaRPr lang="ru-RU" sz="900" u="sng" dirty="0"/>
          </a:p>
        </p:txBody>
      </p:sp>
      <p:sp>
        <p:nvSpPr>
          <p:cNvPr id="2" name="TextBox 40"/>
          <p:cNvSpPr txBox="1"/>
          <p:nvPr/>
        </p:nvSpPr>
        <p:spPr>
          <a:xfrm>
            <a:off x="1492044" y="648392"/>
            <a:ext cx="8714565" cy="1054264"/>
          </a:xfrm>
          <a:prstGeom prst="rect">
            <a:avLst/>
          </a:prstGeom>
          <a:noFill/>
        </p:spPr>
        <p:txBody>
          <a:bodyPr wrap="square" lIns="34354" tIns="34354" rIns="34354" bIns="34354" rtlCol="0">
            <a:spAutoFit/>
          </a:bodyPr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608836" indent="2122" algn="l" rtl="0" eaLnBrk="0" fontAlgn="base" hangingPunct="0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1219792" indent="2122" algn="l" rtl="0" eaLnBrk="0" fontAlgn="base" hangingPunct="0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830748" indent="2122" algn="l" rtl="0" eaLnBrk="0" fontAlgn="base" hangingPunct="0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2441705" indent="2122" algn="l" rtl="0" eaLnBrk="0" fontAlgn="base" hangingPunct="0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3054782" algn="l" defTabSz="1221913" rtl="0" eaLnBrk="1" latinLnBrk="0" hangingPunct="1"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3665738" algn="l" defTabSz="1221913" rtl="0" eaLnBrk="1" latinLnBrk="0" hangingPunct="1"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4276695" algn="l" defTabSz="1221913" rtl="0" eaLnBrk="1" latinLnBrk="0" hangingPunct="1"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4887651" algn="l" defTabSz="1221913" rtl="0" eaLnBrk="1" latinLnBrk="0" hangingPunct="1"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r>
              <a:rPr lang="ru-RU" sz="1600" dirty="0">
                <a:solidFill>
                  <a:srgbClr val="008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СТП СР/09-01-03/ПР02 «Порядок действий при выявлении </a:t>
            </a:r>
            <a:endParaRPr lang="ru-RU" sz="1600" dirty="0" smtClean="0">
              <a:solidFill>
                <a:srgbClr val="00808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ru-RU" sz="1600" dirty="0" smtClean="0">
                <a:solidFill>
                  <a:srgbClr val="008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 </a:t>
            </a:r>
            <a:r>
              <a:rPr lang="ru-RU" sz="1600" dirty="0">
                <a:solidFill>
                  <a:srgbClr val="008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территории предприятий ПАО «СИБУР Холдинг» работников </a:t>
            </a:r>
            <a:endParaRPr lang="ru-RU" sz="1600" dirty="0" smtClean="0">
              <a:solidFill>
                <a:srgbClr val="00808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ru-RU" sz="1600" dirty="0" smtClean="0">
                <a:solidFill>
                  <a:srgbClr val="008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 </a:t>
            </a:r>
            <a:r>
              <a:rPr lang="ru-RU" sz="1600" dirty="0">
                <a:solidFill>
                  <a:srgbClr val="008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подозрением на состояние опьянения» </a:t>
            </a:r>
          </a:p>
          <a:p>
            <a:pPr algn="ctr"/>
            <a:r>
              <a:rPr lang="ru-RU" sz="1600" dirty="0">
                <a:solidFill>
                  <a:srgbClr val="008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(редакция </a:t>
            </a:r>
            <a:r>
              <a:rPr lang="ru-RU" sz="1600" i="1" dirty="0">
                <a:solidFill>
                  <a:srgbClr val="008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1.0)</a:t>
            </a:r>
          </a:p>
        </p:txBody>
      </p:sp>
      <p:sp>
        <p:nvSpPr>
          <p:cNvPr id="3" name="TextBox 50"/>
          <p:cNvSpPr txBox="1"/>
          <p:nvPr/>
        </p:nvSpPr>
        <p:spPr>
          <a:xfrm>
            <a:off x="81559" y="102965"/>
            <a:ext cx="2052041" cy="771770"/>
          </a:xfrm>
          <a:prstGeom prst="rect">
            <a:avLst/>
          </a:prstGeom>
          <a:noFill/>
        </p:spPr>
        <p:txBody>
          <a:bodyPr wrap="square" lIns="116604" tIns="58303" rIns="116604" bIns="58303" rtlCol="0">
            <a:spAutoFit/>
          </a:bodyPr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608836" indent="2122" algn="l" rtl="0" eaLnBrk="0" fontAlgn="base" hangingPunct="0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1219792" indent="2122" algn="l" rtl="0" eaLnBrk="0" fontAlgn="base" hangingPunct="0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830748" indent="2122" algn="l" rtl="0" eaLnBrk="0" fontAlgn="base" hangingPunct="0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2441705" indent="2122" algn="l" rtl="0" eaLnBrk="0" fontAlgn="base" hangingPunct="0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3054782" algn="l" defTabSz="1221913" rtl="0" eaLnBrk="1" latinLnBrk="0" hangingPunct="1"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3665738" algn="l" defTabSz="1221913" rtl="0" eaLnBrk="1" latinLnBrk="0" hangingPunct="1"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4276695" algn="l" defTabSz="1221913" rtl="0" eaLnBrk="1" latinLnBrk="0" hangingPunct="1"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4887651" algn="l" defTabSz="1221913" rtl="0" eaLnBrk="1" latinLnBrk="0" hangingPunct="1"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fontAlgn="ctr"/>
            <a:r>
              <a:rPr lang="ru-RU" sz="1050" i="1" dirty="0">
                <a:solidFill>
                  <a:srgbClr val="008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Менеджер процесса                  </a:t>
            </a:r>
          </a:p>
          <a:p>
            <a:pPr fontAlgn="ctr"/>
            <a:r>
              <a:rPr lang="ru-RU" sz="1050" b="0" i="1" dirty="0">
                <a:solidFill>
                  <a:srgbClr val="008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Руководитель функции, </a:t>
            </a:r>
          </a:p>
          <a:p>
            <a:pPr fontAlgn="ctr"/>
            <a:r>
              <a:rPr lang="ru-RU" sz="1050" b="0" i="1" dirty="0">
                <a:solidFill>
                  <a:srgbClr val="008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Медицинская безопасность </a:t>
            </a:r>
          </a:p>
          <a:p>
            <a:pPr fontAlgn="ctr"/>
            <a:r>
              <a:rPr lang="ru-RU" sz="1100" b="0" i="1" dirty="0" smtClean="0">
                <a:solidFill>
                  <a:srgbClr val="008C9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78647" y="2540754"/>
            <a:ext cx="11788359" cy="600164"/>
          </a:xfrm>
          <a:prstGeom prst="rect">
            <a:avLst/>
          </a:prstGeom>
          <a:solidFill>
            <a:srgbClr val="E7EEEF"/>
          </a:solidFill>
          <a:ln w="19050">
            <a:solidFill>
              <a:srgbClr val="008C95"/>
            </a:solidFill>
          </a:ln>
        </p:spPr>
        <p:txBody>
          <a:bodyPr wrap="square" rtlCol="0" anchor="ctr">
            <a:spAutoFit/>
          </a:bodyPr>
          <a:lstStyle/>
          <a:p>
            <a:pPr marL="171450" indent="-171450" defTabSz="271463">
              <a:buClr>
                <a:srgbClr val="008C95"/>
              </a:buClr>
              <a:buFont typeface="Wingdings" panose="05000000000000000000" pitchFamily="2" charset="2"/>
              <a:buChar char="§"/>
              <a:tabLst>
                <a:tab pos="180975" algn="l"/>
              </a:tabLst>
              <a:defRPr/>
            </a:pPr>
            <a:r>
              <a:rPr lang="ru-RU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Настоящий стандарт разработан для определения порядка действий при выявлении работников с подозрением на состояние алкогольного, наркотического или иного токсического опьянения на территории </a:t>
            </a:r>
            <a:r>
              <a:rPr lang="ru-RU" sz="1100" dirty="0">
                <a:latin typeface="Arial" panose="020B0604020202020204" pitchFamily="34" charset="0"/>
                <a:cs typeface="Arial" panose="020B0604020202020204" pitchFamily="34" charset="0"/>
              </a:rPr>
              <a:t>п</a:t>
            </a:r>
            <a:r>
              <a:rPr lang="ru-RU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редприятия ПАО «СИБУР Холдинг</a:t>
            </a:r>
            <a:r>
              <a:rPr lang="ru-RU" sz="1100" dirty="0">
                <a:latin typeface="Arial" panose="020B0604020202020204" pitchFamily="34" charset="0"/>
                <a:cs typeface="Arial" panose="020B0604020202020204" pitchFamily="34" charset="0"/>
              </a:rPr>
              <a:t>» (</a:t>
            </a:r>
            <a:r>
              <a:rPr lang="ru-RU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далее - Предприятие), а также единых требований к взаимодействию между подразделениями Предприятия и ответственными должностными лицами</a:t>
            </a:r>
            <a:r>
              <a:rPr lang="ru-RU" sz="11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ru-RU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В случае необходимости, возможна адаптация данного </a:t>
            </a:r>
            <a:r>
              <a:rPr lang="ru-RU" sz="1100" dirty="0">
                <a:latin typeface="Arial" panose="020B0604020202020204" pitchFamily="34" charset="0"/>
                <a:cs typeface="Arial" panose="020B0604020202020204" pitchFamily="34" charset="0"/>
              </a:rPr>
              <a:t>СТП </a:t>
            </a:r>
            <a:r>
              <a:rPr lang="ru-RU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для применения на Предприятии.</a:t>
            </a:r>
            <a:endParaRPr lang="ru-RU" sz="11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6" name="Прямоугольник 65"/>
          <p:cNvSpPr/>
          <p:nvPr/>
        </p:nvSpPr>
        <p:spPr>
          <a:xfrm>
            <a:off x="1453161" y="1732323"/>
            <a:ext cx="10490098" cy="553998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lvl="0"/>
            <a:r>
              <a:rPr lang="ru-RU" sz="1000" dirty="0">
                <a:latin typeface="Arial" panose="020B0604020202020204" pitchFamily="34" charset="0"/>
                <a:cs typeface="Arial" panose="020B0604020202020204" pitchFamily="34" charset="0"/>
              </a:rPr>
              <a:t>Трудовой кодекс РФ, Приказ Министерства Здравоохранения РФ от 18.12.2015 N 933н «О порядке проведения медицинского освидетельствования на состояние опьянения (алкогольного, наркотического или иного токсического</a:t>
            </a:r>
            <a:r>
              <a:rPr lang="ru-RU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)», СТП </a:t>
            </a:r>
            <a:r>
              <a:rPr lang="ru-RU" sz="1000" dirty="0">
                <a:latin typeface="Arial" panose="020B0604020202020204" pitchFamily="34" charset="0"/>
                <a:cs typeface="Arial" panose="020B0604020202020204" pitchFamily="34" charset="0"/>
              </a:rPr>
              <a:t>СР/04-07/ПК01 «Политика по применению ключевых правил безопасности», СТП СР/02-04-02/ПР01 «Порядок привлечения работников к дисциплинарной </a:t>
            </a:r>
            <a:r>
              <a:rPr lang="ru-RU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ответственности»</a:t>
            </a:r>
            <a:endParaRPr lang="ru-RU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133231" y="6469220"/>
            <a:ext cx="5861812" cy="277274"/>
          </a:xfrm>
          <a:prstGeom prst="rect">
            <a:avLst/>
          </a:prstGeom>
          <a:noFill/>
        </p:spPr>
        <p:txBody>
          <a:bodyPr wrap="square" lIns="122191" tIns="61096" rIns="122191" bIns="61096" rtlCol="0">
            <a:spAutoFit/>
          </a:bodyPr>
          <a:lstStyle/>
          <a:p>
            <a:r>
              <a:rPr lang="ru-RU" sz="1000" i="1" dirty="0" smtClean="0">
                <a:latin typeface="Arial" panose="020B0604020202020204" pitchFamily="34" charset="0"/>
                <a:cs typeface="Arial" panose="020B0604020202020204" pitchFamily="34" charset="0"/>
              </a:rPr>
              <a:t>Разработчики: Морозов М.Д.; Миронова Е.С.; Галеев Э.Б. (Медицинская безопасность) </a:t>
            </a:r>
            <a:endParaRPr lang="ru-RU" sz="10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Пятиугольник 25">
            <a:hlinkClick r:id="rId5" action="ppaction://hlinksldjump"/>
          </p:cNvPr>
          <p:cNvSpPr/>
          <p:nvPr/>
        </p:nvSpPr>
        <p:spPr bwMode="auto">
          <a:xfrm>
            <a:off x="10243147" y="6353724"/>
            <a:ext cx="1766727" cy="267214"/>
          </a:xfrm>
          <a:prstGeom prst="homePlate">
            <a:avLst/>
          </a:prstGeom>
          <a:solidFill>
            <a:srgbClr val="008C95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ru-RU" sz="1100" b="1" dirty="0">
                <a:solidFill>
                  <a:schemeClr val="bg1"/>
                </a:solidFill>
                <a:latin typeface="Arial" charset="0"/>
              </a:rPr>
              <a:t>Далее по процессу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174277" y="1780615"/>
            <a:ext cx="1157689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000" b="1" dirty="0">
                <a:latin typeface="Arial" panose="020B0604020202020204" pitchFamily="34" charset="0"/>
                <a:cs typeface="Arial" panose="020B0604020202020204" pitchFamily="34" charset="0"/>
              </a:rPr>
              <a:t>ЛНА, ресурсы: </a:t>
            </a:r>
            <a:endParaRPr lang="ru-RU" sz="1000" dirty="0"/>
          </a:p>
        </p:txBody>
      </p:sp>
      <p:sp>
        <p:nvSpPr>
          <p:cNvPr id="33" name="Прямоугольник 32"/>
          <p:cNvSpPr>
            <a:spLocks noChangeAspect="1"/>
          </p:cNvSpPr>
          <p:nvPr/>
        </p:nvSpPr>
        <p:spPr>
          <a:xfrm>
            <a:off x="174277" y="3245960"/>
            <a:ext cx="11799937" cy="236807"/>
          </a:xfrm>
          <a:prstGeom prst="rect">
            <a:avLst/>
          </a:prstGeom>
          <a:solidFill>
            <a:srgbClr val="008C95"/>
          </a:solidFill>
          <a:ln w="25400" cap="flat" cmpd="sng" algn="ctr">
            <a:noFill/>
            <a:prstDash val="solid"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609600" lvl="1" indent="-609600" fontAlgn="base">
              <a:spcBef>
                <a:spcPct val="0"/>
              </a:spcBef>
              <a:spcAft>
                <a:spcPct val="0"/>
              </a:spcAft>
            </a:pPr>
            <a:r>
              <a:rPr lang="ru-RU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2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1.2 Участники процесса</a:t>
            </a:r>
            <a:endParaRPr lang="ru-RU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43" name="Группа 42"/>
          <p:cNvGrpSpPr/>
          <p:nvPr/>
        </p:nvGrpSpPr>
        <p:grpSpPr>
          <a:xfrm>
            <a:off x="8037048" y="6240397"/>
            <a:ext cx="412893" cy="372797"/>
            <a:chOff x="4799131" y="5034349"/>
            <a:chExt cx="468000" cy="468000"/>
          </a:xfrm>
          <a:solidFill>
            <a:srgbClr val="008C95"/>
          </a:solidFill>
        </p:grpSpPr>
        <p:sp>
          <p:nvSpPr>
            <p:cNvPr id="44" name="Овал 8"/>
            <p:cNvSpPr/>
            <p:nvPr/>
          </p:nvSpPr>
          <p:spPr bwMode="auto">
            <a:xfrm>
              <a:off x="4799131" y="5034349"/>
              <a:ext cx="468000" cy="468000"/>
            </a:xfrm>
            <a:prstGeom prst="ellipse">
              <a:avLst/>
            </a:prstGeom>
            <a:grpFill/>
            <a:ln w="38100" cap="flat" cmpd="dbl" algn="ctr">
              <a:solidFill>
                <a:srgbClr val="008C95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0" tIns="0" rIns="0" bIns="21600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endParaRPr lang="ru-RU" sz="7200" b="1" dirty="0" smtClean="0">
                <a:solidFill>
                  <a:schemeClr val="bg1"/>
                </a:solidFill>
                <a:latin typeface="Arial Narrow" panose="020B0606020202030204" pitchFamily="34" charset="0"/>
              </a:endParaRPr>
            </a:p>
          </p:txBody>
        </p:sp>
        <p:pic>
          <p:nvPicPr>
            <p:cNvPr id="45" name="Picture 2" descr="C:\Users\Strahovmv\Desktop\РАБОЧИЙ СТОЛ\3. ПАПКИ\01. VA АУТСОРСИНГ ПРЕЗЕНТАЦИЙ\ФОТО\ИКОНКИ\kisspng-the-finger-computer-icons-middle-finger-symbol-user-5acec8a5cf3f14_7934797315235012218489.jpg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backgroundRemoval t="1556" b="99222" l="0" r="100000"/>
                      </a14:imgEffect>
                      <a14:imgEffect>
                        <a14:brightnessContrast bright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41096" y="5088349"/>
              <a:ext cx="360000" cy="360000"/>
            </a:xfrm>
            <a:prstGeom prst="rect">
              <a:avLst/>
            </a:prstGeom>
            <a:grpFill/>
            <a:ln>
              <a:noFill/>
            </a:ln>
            <a:extLst/>
          </p:spPr>
        </p:pic>
      </p:grpSp>
      <p:grpSp>
        <p:nvGrpSpPr>
          <p:cNvPr id="46" name="Группа 45"/>
          <p:cNvGrpSpPr/>
          <p:nvPr/>
        </p:nvGrpSpPr>
        <p:grpSpPr>
          <a:xfrm>
            <a:off x="5823596" y="6235175"/>
            <a:ext cx="412893" cy="372797"/>
            <a:chOff x="4799131" y="5034349"/>
            <a:chExt cx="468000" cy="468000"/>
          </a:xfrm>
          <a:solidFill>
            <a:srgbClr val="008C95"/>
          </a:solidFill>
        </p:grpSpPr>
        <p:sp>
          <p:nvSpPr>
            <p:cNvPr id="47" name="Овал 8"/>
            <p:cNvSpPr/>
            <p:nvPr/>
          </p:nvSpPr>
          <p:spPr bwMode="auto">
            <a:xfrm>
              <a:off x="4799131" y="5034349"/>
              <a:ext cx="468000" cy="468000"/>
            </a:xfrm>
            <a:prstGeom prst="ellipse">
              <a:avLst/>
            </a:prstGeom>
            <a:grpFill/>
            <a:ln w="38100" cap="flat" cmpd="dbl" algn="ctr">
              <a:solidFill>
                <a:srgbClr val="008C95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0" tIns="0" rIns="0" bIns="21600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endParaRPr lang="ru-RU" sz="7200" b="1" dirty="0" smtClean="0">
                <a:solidFill>
                  <a:schemeClr val="bg1"/>
                </a:solidFill>
                <a:latin typeface="Arial Narrow" panose="020B0606020202030204" pitchFamily="34" charset="0"/>
              </a:endParaRPr>
            </a:p>
          </p:txBody>
        </p:sp>
        <p:pic>
          <p:nvPicPr>
            <p:cNvPr id="48" name="Picture 2" descr="C:\Users\Strahovmv\Desktop\РАБОЧИЙ СТОЛ\3. ПАПКИ\01. VA АУТСОРСИНГ ПРЕЗЕНТАЦИЙ\ФОТО\ИКОНКИ\kisspng-the-finger-computer-icons-middle-finger-symbol-user-5acec8a5cf3f14_7934797315235012218489.jpg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backgroundRemoval t="1556" b="99222" l="0" r="100000"/>
                      </a14:imgEffect>
                      <a14:imgEffect>
                        <a14:brightnessContrast bright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41096" y="5088349"/>
              <a:ext cx="360000" cy="360000"/>
            </a:xfrm>
            <a:prstGeom prst="rect">
              <a:avLst/>
            </a:prstGeom>
            <a:grpFill/>
            <a:ln>
              <a:noFill/>
            </a:ln>
            <a:extLst/>
          </p:spPr>
        </p:pic>
      </p:grpSp>
      <p:sp>
        <p:nvSpPr>
          <p:cNvPr id="51" name="TextBox 49"/>
          <p:cNvSpPr txBox="1"/>
          <p:nvPr/>
        </p:nvSpPr>
        <p:spPr>
          <a:xfrm>
            <a:off x="9456332" y="131967"/>
            <a:ext cx="2515119" cy="135421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608836" indent="2122" algn="l" rtl="0" eaLnBrk="0" fontAlgn="base" hangingPunct="0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1219792" indent="2122" algn="l" rtl="0" eaLnBrk="0" fontAlgn="base" hangingPunct="0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830748" indent="2122" algn="l" rtl="0" eaLnBrk="0" fontAlgn="base" hangingPunct="0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2441705" indent="2122" algn="l" rtl="0" eaLnBrk="0" fontAlgn="base" hangingPunct="0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3054782" algn="l" defTabSz="1221913" rtl="0" eaLnBrk="1" latinLnBrk="0" hangingPunct="1"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3665738" algn="l" defTabSz="1221913" rtl="0" eaLnBrk="1" latinLnBrk="0" hangingPunct="1"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4276695" algn="l" defTabSz="1221913" rtl="0" eaLnBrk="1" latinLnBrk="0" hangingPunct="1"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4887651" algn="l" defTabSz="1221913" rtl="0" eaLnBrk="1" latinLnBrk="0" hangingPunct="1"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r"/>
            <a:r>
              <a:rPr lang="ru-RU" sz="1100" b="0" i="1" dirty="0">
                <a:solidFill>
                  <a:srgbClr val="008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Приложение к приказу </a:t>
            </a:r>
          </a:p>
          <a:p>
            <a:pPr algn="r"/>
            <a:r>
              <a:rPr lang="ru-RU" sz="1100" b="0" i="1" dirty="0">
                <a:solidFill>
                  <a:srgbClr val="008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от «» ___ 20__г. № </a:t>
            </a:r>
            <a:r>
              <a:rPr lang="en-US" sz="1100" b="0" i="1" dirty="0">
                <a:solidFill>
                  <a:srgbClr val="008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ru-RU" sz="1100" b="0" i="1" dirty="0">
              <a:solidFill>
                <a:srgbClr val="00808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/>
            <a:r>
              <a:rPr lang="ru-RU" sz="1100" b="0" i="1" dirty="0">
                <a:solidFill>
                  <a:srgbClr val="008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        </a:t>
            </a:r>
            <a:r>
              <a:rPr lang="ru-RU" sz="1100" i="1" dirty="0">
                <a:solidFill>
                  <a:srgbClr val="008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Владелец процесса</a:t>
            </a:r>
          </a:p>
          <a:p>
            <a:pPr algn="r"/>
            <a:r>
              <a:rPr lang="ru-RU" sz="1100" b="0" i="1" dirty="0">
                <a:solidFill>
                  <a:srgbClr val="008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Член Правления - Управляющий директор, Корпоративная безопасность и </a:t>
            </a:r>
            <a:r>
              <a:rPr lang="ru-RU" sz="1100" b="0" i="1" dirty="0" smtClean="0">
                <a:solidFill>
                  <a:srgbClr val="008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аудит</a:t>
            </a:r>
            <a:endParaRPr lang="ru-RU" sz="1100" b="0" i="1" dirty="0" smtClean="0">
              <a:solidFill>
                <a:srgbClr val="008C95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/>
            <a:r>
              <a:rPr lang="ru-RU" sz="1100" b="0" i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100" b="0" i="1" dirty="0" smtClean="0">
                <a:solidFill>
                  <a:srgbClr val="008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ru-RU" sz="1100" b="0" i="1" dirty="0">
              <a:solidFill>
                <a:srgbClr val="00808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/>
            <a:r>
              <a:rPr lang="ru-RU" sz="1100" b="0" i="1" dirty="0">
                <a:solidFill>
                  <a:srgbClr val="008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graphicFrame>
        <p:nvGraphicFramePr>
          <p:cNvPr id="13" name="Таблица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62354435"/>
              </p:ext>
            </p:extLst>
          </p:nvPr>
        </p:nvGraphicFramePr>
        <p:xfrm>
          <a:off x="173056" y="3486675"/>
          <a:ext cx="11801158" cy="252975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900579">
                  <a:extLst>
                    <a:ext uri="{9D8B030D-6E8A-4147-A177-3AD203B41FA5}">
                      <a16:colId xmlns:a16="http://schemas.microsoft.com/office/drawing/2014/main" val="822448956"/>
                    </a:ext>
                  </a:extLst>
                </a:gridCol>
                <a:gridCol w="5900579">
                  <a:extLst>
                    <a:ext uri="{9D8B030D-6E8A-4147-A177-3AD203B41FA5}">
                      <a16:colId xmlns:a16="http://schemas.microsoft.com/office/drawing/2014/main" val="2722852053"/>
                    </a:ext>
                  </a:extLst>
                </a:gridCol>
              </a:tblGrid>
              <a:tr h="421659">
                <a:tc>
                  <a:txBody>
                    <a:bodyPr/>
                    <a:lstStyle/>
                    <a:p>
                      <a:pPr algn="ctr"/>
                      <a:r>
                        <a:rPr lang="ru-RU" sz="1100" b="1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При выявлении работника Предприятия с подозрением на состояние алкогольного опьянения </a:t>
                      </a:r>
                      <a:endParaRPr lang="ru-RU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При выявлении работника Контрагента/ Подрядчика с подозрением на состояние алкогольного опьянения</a:t>
                      </a:r>
                      <a:endParaRPr lang="ru-RU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38373180"/>
                  </a:ext>
                </a:extLst>
              </a:tr>
              <a:tr h="31190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ru-RU" sz="11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Работник с подозрением на состояние опьянения</a:t>
                      </a:r>
                    </a:p>
                  </a:txBody>
                  <a:tcPr marL="108000" marR="108000" marT="0" marB="0" anchor="ctr">
                    <a:lnL w="12700" cmpd="sng">
                      <a:noFill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EEE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ru-RU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Работник/</a:t>
                      </a:r>
                      <a:r>
                        <a:rPr lang="en-US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Представитель Контрагента/ Подрядчика </a:t>
                      </a:r>
                      <a:r>
                        <a:rPr lang="ru-RU" sz="1100" dirty="0" smtClean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с </a:t>
                      </a:r>
                      <a:r>
                        <a:rPr lang="ru-RU" sz="11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подозрением на состояние опьянения</a:t>
                      </a:r>
                    </a:p>
                  </a:txBody>
                  <a:tcPr marL="108000" marR="10800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EE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15630898"/>
                  </a:ext>
                </a:extLst>
              </a:tr>
              <a:tr h="31190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ru-RU" sz="11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Сотрудник ЧОП, старший смены</a:t>
                      </a:r>
                    </a:p>
                  </a:txBody>
                  <a:tcPr marL="108000" marR="108000" marT="0" marB="0" anchor="ctr">
                    <a:lnL w="12700" cmpd="sng">
                      <a:noFill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EEE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ru-RU" sz="11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Сотрудник ЧОП, старший смены</a:t>
                      </a:r>
                    </a:p>
                  </a:txBody>
                  <a:tcPr marL="108000" marR="10800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EE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882616"/>
                  </a:ext>
                </a:extLst>
              </a:tr>
              <a:tr h="43645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ru-RU" sz="11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Непосредственный руководитель в рабочее время, вышестоящий руководитель (начальник смены в ночное время, выходные и праздничные дни)</a:t>
                      </a:r>
                    </a:p>
                  </a:txBody>
                  <a:tcPr marL="108000" marR="108000" marT="0" marB="0" anchor="ctr">
                    <a:lnL w="12700" cmpd="sng">
                      <a:noFill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EEE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ru-RU" sz="11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Представитель (ответственное лицо) </a:t>
                      </a:r>
                      <a:r>
                        <a:rPr lang="ru-RU" sz="1100" dirty="0" smtClean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Контрагента/ Подрядчика </a:t>
                      </a:r>
                      <a:r>
                        <a:rPr lang="ru-RU" sz="11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в рабочее время (начальник смены в ночное время, выходные и праздничные дни)</a:t>
                      </a:r>
                    </a:p>
                  </a:txBody>
                  <a:tcPr marL="108000" marR="10800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EE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18788443"/>
                  </a:ext>
                </a:extLst>
              </a:tr>
              <a:tr h="31190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ru-RU" sz="11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Сотрудник </a:t>
                      </a:r>
                      <a:r>
                        <a:rPr lang="ru-RU" sz="1100" dirty="0" smtClean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Центра </a:t>
                      </a:r>
                      <a:r>
                        <a:rPr lang="ru-RU" sz="11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здоровья </a:t>
                      </a:r>
                      <a:r>
                        <a:rPr lang="ru-RU" sz="1100" dirty="0" smtClean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в </a:t>
                      </a:r>
                      <a:r>
                        <a:rPr lang="ru-RU" sz="11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рабочее время</a:t>
                      </a:r>
                    </a:p>
                  </a:txBody>
                  <a:tcPr marL="108000" marR="108000" marT="0" marB="0" anchor="ctr">
                    <a:lnL w="12700" cmpd="sng">
                      <a:noFill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EEE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ru-RU" sz="11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Работник </a:t>
                      </a:r>
                      <a:r>
                        <a:rPr lang="ru-RU" sz="1100" dirty="0" smtClean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Предприятия </a:t>
                      </a:r>
                      <a:r>
                        <a:rPr lang="ru-RU" sz="11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- куратор договора (в рабочее время)</a:t>
                      </a:r>
                    </a:p>
                  </a:txBody>
                  <a:tcPr marL="108000" marR="10800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EE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76249257"/>
                  </a:ext>
                </a:extLst>
              </a:tr>
              <a:tr h="34530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ru-RU" sz="11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Сотрудник ОТ и ПБ</a:t>
                      </a:r>
                    </a:p>
                  </a:txBody>
                  <a:tcPr marL="108000" marR="108000" marT="0" marB="0" anchor="ctr">
                    <a:lnL w="12700" cmpd="sng">
                      <a:noFill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EEE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ru-RU" sz="11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Сотрудник </a:t>
                      </a:r>
                      <a:r>
                        <a:rPr lang="ru-RU" sz="1100" dirty="0" smtClean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Центра здоровья </a:t>
                      </a:r>
                      <a:r>
                        <a:rPr lang="ru-RU" sz="11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(в рабочее время)</a:t>
                      </a:r>
                    </a:p>
                  </a:txBody>
                  <a:tcPr marL="108000" marR="10800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EE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04598808"/>
                  </a:ext>
                </a:extLst>
              </a:tr>
              <a:tr h="31190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ru-RU" sz="11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Ответственный сотрудник </a:t>
                      </a:r>
                      <a:r>
                        <a:rPr lang="en-US" sz="11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HR-</a:t>
                      </a:r>
                      <a:r>
                        <a:rPr lang="ru-RU" sz="11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службы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08000" marR="108000" marT="0" marB="0" anchor="ctr">
                    <a:lnL w="12700" cmpd="sng">
                      <a:noFill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EEE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ru-RU" sz="11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Сотрудник ОТ и ПБ</a:t>
                      </a:r>
                    </a:p>
                  </a:txBody>
                  <a:tcPr marL="108000" marR="10800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EE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48766508"/>
                  </a:ext>
                </a:extLst>
              </a:tr>
            </a:tbl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174277" y="6292160"/>
            <a:ext cx="4829044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80006"/>
            <a:r>
              <a:rPr lang="ru-RU" sz="1000" i="1" dirty="0">
                <a:latin typeface="Arial"/>
              </a:rPr>
              <a:t>Корпоративный словарь терминов</a:t>
            </a:r>
            <a:r>
              <a:rPr lang="ru-RU" sz="1000" i="1" dirty="0">
                <a:solidFill>
                  <a:srgbClr val="008080"/>
                </a:solidFill>
                <a:latin typeface="Arial"/>
              </a:rPr>
              <a:t>: </a:t>
            </a:r>
            <a:r>
              <a:rPr lang="en-US" sz="1000" i="1" dirty="0">
                <a:solidFill>
                  <a:srgbClr val="008080"/>
                </a:solidFill>
                <a:latin typeface="Arial"/>
                <a:hlinkClick r:id="rId8"/>
              </a:rPr>
              <a:t>https://social.sibur.ru/group/607/files/</a:t>
            </a:r>
            <a:r>
              <a:rPr lang="ru-RU" sz="1000" i="1" dirty="0">
                <a:solidFill>
                  <a:srgbClr val="008080"/>
                </a:solidFill>
                <a:latin typeface="Arial"/>
              </a:rPr>
              <a:t> *</a:t>
            </a:r>
            <a:endParaRPr lang="ru-RU" sz="1000" dirty="0"/>
          </a:p>
        </p:txBody>
      </p:sp>
    </p:spTree>
    <p:extLst>
      <p:ext uri="{BB962C8B-B14F-4D97-AF65-F5344CB8AC3E}">
        <p14:creationId xmlns:p14="http://schemas.microsoft.com/office/powerpoint/2010/main" val="2125725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Прямоугольник 26"/>
          <p:cNvSpPr>
            <a:spLocks noChangeAspect="1"/>
          </p:cNvSpPr>
          <p:nvPr/>
        </p:nvSpPr>
        <p:spPr>
          <a:xfrm>
            <a:off x="197948" y="175259"/>
            <a:ext cx="11851200" cy="212097"/>
          </a:xfrm>
          <a:prstGeom prst="rect">
            <a:avLst/>
          </a:prstGeom>
          <a:solidFill>
            <a:srgbClr val="008C95"/>
          </a:solidFill>
          <a:ln w="25400" cap="flat" cmpd="sng" algn="ctr">
            <a:solidFill>
              <a:srgbClr val="008C95"/>
            </a:solidFill>
            <a:prstDash val="solid"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0" rIns="36000" bIns="0" numCol="1" spcCol="0" rtlCol="0" fromWordArt="0" anchor="ctr" anchorCtr="0" forceAA="0" compatLnSpc="1">
            <a:prstTxWarp prst="textNoShape">
              <a:avLst/>
            </a:prstTxWarp>
            <a:normAutofit/>
          </a:bodyPr>
          <a:lstStyle/>
          <a:p>
            <a:pPr marL="609600" lvl="1" indent="-609600" fontAlgn="base">
              <a:spcBef>
                <a:spcPct val="0"/>
              </a:spcBef>
              <a:spcAft>
                <a:spcPct val="0"/>
              </a:spcAft>
            </a:pPr>
            <a:r>
              <a:rPr lang="ru-RU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2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 Цели и задачи</a:t>
            </a:r>
            <a:endParaRPr lang="ru-RU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TextBox 27"/>
          <p:cNvSpPr txBox="1">
            <a:spLocks noChangeAspect="1"/>
          </p:cNvSpPr>
          <p:nvPr/>
        </p:nvSpPr>
        <p:spPr>
          <a:xfrm>
            <a:off x="197948" y="387356"/>
            <a:ext cx="11851200" cy="1615827"/>
          </a:xfrm>
          <a:prstGeom prst="rect">
            <a:avLst/>
          </a:prstGeom>
          <a:solidFill>
            <a:srgbClr val="E7EEEF"/>
          </a:solidFill>
          <a:ln w="19050">
            <a:solidFill>
              <a:srgbClr val="008C95"/>
            </a:solidFill>
          </a:ln>
        </p:spPr>
        <p:txBody>
          <a:bodyPr vert="horz" wrap="square" tIns="0" rIns="36000" bIns="0" rtlCol="0" anchor="ctr" anchorCtr="0">
            <a:normAutofit/>
          </a:bodyPr>
          <a:lstStyle/>
          <a:p>
            <a:pPr marL="357188" indent="-174625" defTabSz="271463">
              <a:buClr>
                <a:srgbClr val="008C95"/>
              </a:buClr>
              <a:tabLst>
                <a:tab pos="180975" algn="l"/>
              </a:tabLst>
              <a:defRPr/>
            </a:pPr>
            <a:r>
              <a:rPr lang="ru-RU" sz="11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</a:t>
            </a:r>
            <a:r>
              <a:rPr lang="ru-RU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Цели:</a:t>
            </a:r>
          </a:p>
          <a:p>
            <a:pPr marL="357188" indent="-174625" defTabSz="271463">
              <a:buClr>
                <a:srgbClr val="008C95"/>
              </a:buClr>
              <a:buFont typeface="Wingdings" panose="05000000000000000000" pitchFamily="2" charset="2"/>
              <a:buChar char="§"/>
              <a:tabLst>
                <a:tab pos="266700" algn="l"/>
                <a:tab pos="361950" algn="l"/>
              </a:tabLst>
              <a:defRPr/>
            </a:pPr>
            <a:r>
              <a:rPr lang="ru-RU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установление </a:t>
            </a:r>
            <a:r>
              <a:rPr lang="ru-RU" sz="1100" dirty="0">
                <a:latin typeface="Arial" panose="020B0604020202020204" pitchFamily="34" charset="0"/>
                <a:cs typeface="Arial" panose="020B0604020202020204" pitchFamily="34" charset="0"/>
              </a:rPr>
              <a:t>единого порядка действий при выявлении работника </a:t>
            </a:r>
            <a:r>
              <a:rPr lang="ru-RU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Предприятия </a:t>
            </a:r>
            <a:r>
              <a:rPr lang="ru-RU" sz="1100" dirty="0">
                <a:latin typeface="Arial" panose="020B0604020202020204" pitchFamily="34" charset="0"/>
                <a:cs typeface="Arial" panose="020B0604020202020204" pitchFamily="34" charset="0"/>
              </a:rPr>
              <a:t>или </a:t>
            </a:r>
            <a:r>
              <a:rPr lang="ru-RU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Контрагента/ Подрядчика </a:t>
            </a:r>
            <a:r>
              <a:rPr lang="ru-RU" sz="1100" dirty="0">
                <a:latin typeface="Arial" panose="020B0604020202020204" pitchFamily="34" charset="0"/>
                <a:cs typeface="Arial" panose="020B0604020202020204" pitchFamily="34" charset="0"/>
              </a:rPr>
              <a:t>с подозрением на состояние опьянения (алкогольного, наркотического или иного токсического</a:t>
            </a:r>
            <a:r>
              <a:rPr lang="ru-RU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).</a:t>
            </a:r>
            <a:endParaRPr lang="ru-RU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57188" lvl="0" indent="-174625" defTabSz="271463">
              <a:buClr>
                <a:srgbClr val="008C95"/>
              </a:buClr>
              <a:tabLst>
                <a:tab pos="180975" algn="l"/>
              </a:tabLst>
              <a:defRPr/>
            </a:pPr>
            <a:r>
              <a:rPr lang="ru-RU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     </a:t>
            </a:r>
            <a:r>
              <a:rPr lang="ru-RU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Задачи</a:t>
            </a:r>
            <a:r>
              <a:rPr lang="ru-RU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marL="357188" lvl="0" indent="-174625" defTabSz="271463">
              <a:buClr>
                <a:srgbClr val="008C95"/>
              </a:buClr>
              <a:buFont typeface="Wingdings" panose="05000000000000000000" pitchFamily="2" charset="2"/>
              <a:buChar char="§"/>
              <a:tabLst>
                <a:tab pos="361950" algn="l"/>
              </a:tabLst>
              <a:defRPr/>
            </a:pPr>
            <a:r>
              <a:rPr lang="ru-RU" sz="1100" dirty="0">
                <a:latin typeface="Arial" panose="020B0604020202020204" pitchFamily="34" charset="0"/>
                <a:cs typeface="Arial" panose="020B0604020202020204" pitchFamily="34" charset="0"/>
              </a:rPr>
              <a:t>определение единых критериев, при наличии которых имеются достаточные основания полагать, что работник находится в состоянии </a:t>
            </a:r>
            <a:r>
              <a:rPr lang="ru-RU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опьянения </a:t>
            </a:r>
            <a:r>
              <a:rPr lang="ru-RU" sz="1100" dirty="0">
                <a:latin typeface="Arial" panose="020B0604020202020204" pitchFamily="34" charset="0"/>
                <a:cs typeface="Arial" panose="020B0604020202020204" pitchFamily="34" charset="0"/>
              </a:rPr>
              <a:t>и подлежит направлению на медицинское </a:t>
            </a:r>
            <a:r>
              <a:rPr lang="ru-RU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освидетельствование (далее – МО);</a:t>
            </a:r>
          </a:p>
          <a:p>
            <a:pPr marL="357188" lvl="0" indent="-174625" defTabSz="271463">
              <a:buClr>
                <a:srgbClr val="008C95"/>
              </a:buClr>
              <a:buFont typeface="Wingdings" panose="05000000000000000000" pitchFamily="2" charset="2"/>
              <a:buChar char="§"/>
              <a:tabLst>
                <a:tab pos="361950" algn="l"/>
              </a:tabLst>
              <a:defRPr/>
            </a:pPr>
            <a:r>
              <a:rPr lang="ru-RU" sz="1100" dirty="0">
                <a:latin typeface="Arial" panose="020B0604020202020204" pitchFamily="34" charset="0"/>
                <a:cs typeface="Arial" panose="020B0604020202020204" pitchFamily="34" charset="0"/>
              </a:rPr>
              <a:t>определение порядка действий всех участников процесса при выявлении работника </a:t>
            </a:r>
            <a:r>
              <a:rPr lang="ru-RU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Предприятия </a:t>
            </a:r>
            <a:r>
              <a:rPr lang="ru-RU" sz="1100" dirty="0">
                <a:latin typeface="Arial" panose="020B0604020202020204" pitchFamily="34" charset="0"/>
                <a:cs typeface="Arial" panose="020B0604020202020204" pitchFamily="34" charset="0"/>
              </a:rPr>
              <a:t>или К</a:t>
            </a:r>
            <a:r>
              <a:rPr lang="ru-RU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онтрагента/ Подрядчика </a:t>
            </a:r>
            <a:r>
              <a:rPr lang="ru-RU" sz="1100" dirty="0">
                <a:latin typeface="Arial" panose="020B0604020202020204" pitchFamily="34" charset="0"/>
                <a:cs typeface="Arial" panose="020B0604020202020204" pitchFamily="34" charset="0"/>
              </a:rPr>
              <a:t>с подозрением на состояние </a:t>
            </a:r>
            <a:r>
              <a:rPr lang="ru-RU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опьянения;</a:t>
            </a:r>
          </a:p>
          <a:p>
            <a:pPr marL="357188" lvl="0" indent="-174625" defTabSz="271463">
              <a:buClr>
                <a:srgbClr val="008C95"/>
              </a:buClr>
              <a:buFont typeface="Wingdings" panose="05000000000000000000" pitchFamily="2" charset="2"/>
              <a:buChar char="§"/>
              <a:tabLst>
                <a:tab pos="361950" algn="l"/>
              </a:tabLst>
              <a:defRPr/>
            </a:pPr>
            <a:r>
              <a:rPr lang="ru-RU" sz="1100" dirty="0">
                <a:latin typeface="Arial" panose="020B0604020202020204" pitchFamily="34" charset="0"/>
                <a:cs typeface="Arial" panose="020B0604020202020204" pitchFamily="34" charset="0"/>
              </a:rPr>
              <a:t>формирование единых форм документов, подтверждающих фиксацию случаев выявления работников </a:t>
            </a:r>
            <a:r>
              <a:rPr lang="ru-RU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Предприятия </a:t>
            </a:r>
            <a:r>
              <a:rPr lang="ru-RU" sz="1100" dirty="0">
                <a:latin typeface="Arial" panose="020B0604020202020204" pitchFamily="34" charset="0"/>
                <a:cs typeface="Arial" panose="020B0604020202020204" pitchFamily="34" charset="0"/>
              </a:rPr>
              <a:t>или К</a:t>
            </a:r>
            <a:r>
              <a:rPr lang="ru-RU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онтрагента/ Подрядчика </a:t>
            </a:r>
            <a:r>
              <a:rPr lang="ru-RU" sz="1100" dirty="0">
                <a:latin typeface="Arial" panose="020B0604020202020204" pitchFamily="34" charset="0"/>
                <a:cs typeface="Arial" panose="020B0604020202020204" pitchFamily="34" charset="0"/>
              </a:rPr>
              <a:t>с подозрением на состояние </a:t>
            </a:r>
            <a:r>
              <a:rPr lang="ru-RU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опьянения.</a:t>
            </a:r>
            <a:endParaRPr lang="ru-RU" sz="1100" dirty="0" smtClean="0">
              <a:cs typeface="Arial" panose="020B0604020202020204" pitchFamily="34" charset="0"/>
            </a:endParaRPr>
          </a:p>
        </p:txBody>
      </p:sp>
      <p:sp>
        <p:nvSpPr>
          <p:cNvPr id="58" name="Прямоугольник 57"/>
          <p:cNvSpPr>
            <a:spLocks noChangeAspect="1"/>
          </p:cNvSpPr>
          <p:nvPr/>
        </p:nvSpPr>
        <p:spPr>
          <a:xfrm>
            <a:off x="197948" y="2096583"/>
            <a:ext cx="11851200" cy="237394"/>
          </a:xfrm>
          <a:prstGeom prst="rect">
            <a:avLst/>
          </a:prstGeom>
          <a:solidFill>
            <a:srgbClr val="008C95"/>
          </a:solidFill>
          <a:ln w="25400" cap="flat" cmpd="sng" algn="ctr">
            <a:solidFill>
              <a:srgbClr val="008C95"/>
            </a:solidFill>
            <a:prstDash val="solid"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0" rIns="36000" bIns="0" numCol="1" spcCol="0" rtlCol="0" fromWordArt="0" anchor="ctr" anchorCtr="0" forceAA="0" compatLnSpc="1">
            <a:prstTxWarp prst="textNoShape">
              <a:avLst/>
            </a:prstTxWarp>
            <a:normAutofit/>
          </a:bodyPr>
          <a:lstStyle/>
          <a:p>
            <a:pPr marL="609600" lvl="1" indent="-609600" fontAlgn="base">
              <a:spcBef>
                <a:spcPct val="0"/>
              </a:spcBef>
              <a:spcAft>
                <a:spcPct val="0"/>
              </a:spcAft>
            </a:pPr>
            <a:r>
              <a:rPr lang="ru-RU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3</a:t>
            </a:r>
            <a:r>
              <a:rPr lang="ru-RU" sz="12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Общие положения</a:t>
            </a:r>
            <a:endParaRPr lang="ru-RU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2" name="TextBox 61"/>
          <p:cNvSpPr txBox="1">
            <a:spLocks noChangeAspect="1"/>
          </p:cNvSpPr>
          <p:nvPr/>
        </p:nvSpPr>
        <p:spPr>
          <a:xfrm>
            <a:off x="197948" y="2333977"/>
            <a:ext cx="11851200" cy="3551229"/>
          </a:xfrm>
          <a:prstGeom prst="rect">
            <a:avLst/>
          </a:prstGeom>
          <a:solidFill>
            <a:srgbClr val="E7EEEF"/>
          </a:solidFill>
          <a:ln w="19050">
            <a:solidFill>
              <a:srgbClr val="008C95"/>
            </a:solidFill>
          </a:ln>
        </p:spPr>
        <p:txBody>
          <a:bodyPr vert="horz" wrap="square" tIns="0" rIns="36000" bIns="0" rtlCol="0" anchor="ctr" anchorCtr="0">
            <a:normAutofit/>
          </a:bodyPr>
          <a:lstStyle/>
          <a:p>
            <a:pPr marL="357188" lvl="1" indent="-174625"/>
            <a:r>
              <a:rPr lang="ru-RU" sz="1100" dirty="0">
                <a:latin typeface="Arial" panose="020B0604020202020204" pitchFamily="34" charset="0"/>
                <a:cs typeface="Arial" panose="020B0604020202020204" pitchFamily="34" charset="0"/>
              </a:rPr>
              <a:t>3.1 Основными критериями, при наличии которых имеются достаточные основания полагать, что </a:t>
            </a:r>
            <a:r>
              <a:rPr lang="ru-RU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работник </a:t>
            </a:r>
            <a:r>
              <a:rPr lang="ru-RU" sz="1100" dirty="0">
                <a:latin typeface="Arial" panose="020B0604020202020204" pitchFamily="34" charset="0"/>
                <a:cs typeface="Arial" panose="020B0604020202020204" pitchFamily="34" charset="0"/>
              </a:rPr>
              <a:t>находится в состоянии алкогольного опьянения и подлежит направлению на </a:t>
            </a:r>
            <a:r>
              <a:rPr lang="ru-RU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МО, являются </a:t>
            </a:r>
            <a:r>
              <a:rPr lang="ru-RU" sz="1100" dirty="0">
                <a:latin typeface="Arial" panose="020B0604020202020204" pitchFamily="34" charset="0"/>
                <a:cs typeface="Arial" panose="020B0604020202020204" pitchFamily="34" charset="0"/>
              </a:rPr>
              <a:t>наличие одного или нескольких следующих признаков</a:t>
            </a:r>
            <a:r>
              <a:rPr lang="ru-RU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endParaRPr lang="ru-RU" sz="1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57188" indent="-174625" defTabSz="271463">
              <a:buClr>
                <a:srgbClr val="008C95"/>
              </a:buClr>
              <a:buFont typeface="Wingdings" panose="05000000000000000000" pitchFamily="2" charset="2"/>
              <a:buChar char="§"/>
              <a:tabLst>
                <a:tab pos="180975" algn="l"/>
              </a:tabLst>
              <a:defRPr/>
            </a:pPr>
            <a:r>
              <a:rPr lang="ru-RU" sz="1100" dirty="0">
                <a:latin typeface="Arial" panose="020B0604020202020204" pitchFamily="34" charset="0"/>
                <a:cs typeface="Arial" panose="020B0604020202020204" pitchFamily="34" charset="0"/>
              </a:rPr>
              <a:t>запах алкоголя изо рта;</a:t>
            </a:r>
          </a:p>
          <a:p>
            <a:pPr marL="357188" indent="-174625" defTabSz="271463">
              <a:buClr>
                <a:srgbClr val="008C95"/>
              </a:buClr>
              <a:buFont typeface="Wingdings" panose="05000000000000000000" pitchFamily="2" charset="2"/>
              <a:buChar char="§"/>
              <a:tabLst>
                <a:tab pos="180975" algn="l"/>
              </a:tabLst>
              <a:defRPr/>
            </a:pPr>
            <a:r>
              <a:rPr lang="ru-RU" sz="1100" dirty="0">
                <a:latin typeface="Arial" panose="020B0604020202020204" pitchFamily="34" charset="0"/>
                <a:cs typeface="Arial" panose="020B0604020202020204" pitchFamily="34" charset="0"/>
              </a:rPr>
              <a:t>неустойчивость позы;</a:t>
            </a:r>
          </a:p>
          <a:p>
            <a:pPr marL="357188" indent="-174625" defTabSz="271463">
              <a:buClr>
                <a:srgbClr val="008C95"/>
              </a:buClr>
              <a:buFont typeface="Wingdings" panose="05000000000000000000" pitchFamily="2" charset="2"/>
              <a:buChar char="§"/>
              <a:tabLst>
                <a:tab pos="180975" algn="l"/>
              </a:tabLst>
              <a:defRPr/>
            </a:pPr>
            <a:r>
              <a:rPr lang="ru-RU" sz="1100" dirty="0">
                <a:latin typeface="Arial" panose="020B0604020202020204" pitchFamily="34" charset="0"/>
                <a:cs typeface="Arial" panose="020B0604020202020204" pitchFamily="34" charset="0"/>
              </a:rPr>
              <a:t>нарушение речи;</a:t>
            </a:r>
          </a:p>
          <a:p>
            <a:pPr marL="357188" indent="-174625" defTabSz="271463">
              <a:buClr>
                <a:srgbClr val="008C95"/>
              </a:buClr>
              <a:buFont typeface="Wingdings" panose="05000000000000000000" pitchFamily="2" charset="2"/>
              <a:buChar char="§"/>
              <a:tabLst>
                <a:tab pos="180975" algn="l"/>
              </a:tabLst>
              <a:defRPr/>
            </a:pPr>
            <a:r>
              <a:rPr lang="ru-RU" sz="1100" dirty="0">
                <a:latin typeface="Arial" panose="020B0604020202020204" pitchFamily="34" charset="0"/>
                <a:cs typeface="Arial" panose="020B0604020202020204" pitchFamily="34" charset="0"/>
              </a:rPr>
              <a:t>резкое изменение окраски кожных покровов лица;</a:t>
            </a:r>
          </a:p>
          <a:p>
            <a:pPr marL="357188" indent="-174625" defTabSz="271463">
              <a:buClr>
                <a:srgbClr val="008C95"/>
              </a:buClr>
              <a:buFont typeface="Wingdings" panose="05000000000000000000" pitchFamily="2" charset="2"/>
              <a:buChar char="§"/>
              <a:tabLst>
                <a:tab pos="180975" algn="l"/>
              </a:tabLst>
              <a:defRPr/>
            </a:pPr>
            <a:r>
              <a:rPr lang="ru-RU" sz="1100" dirty="0">
                <a:latin typeface="Arial" panose="020B0604020202020204" pitchFamily="34" charset="0"/>
                <a:cs typeface="Arial" panose="020B0604020202020204" pitchFamily="34" charset="0"/>
              </a:rPr>
              <a:t>поведение, не соответствующее обстановке.</a:t>
            </a:r>
          </a:p>
          <a:p>
            <a:pPr marL="357188" indent="-174625" defTabSz="271463">
              <a:buClr>
                <a:srgbClr val="008C95"/>
              </a:buClr>
              <a:buFont typeface="Wingdings" panose="05000000000000000000" pitchFamily="2" charset="2"/>
              <a:buChar char="§"/>
              <a:tabLst>
                <a:tab pos="180975" algn="l"/>
              </a:tabLst>
              <a:defRPr/>
            </a:pPr>
            <a:r>
              <a:rPr lang="ru-RU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наличие </a:t>
            </a:r>
            <a:r>
              <a:rPr lang="ru-RU" sz="1100" dirty="0">
                <a:latin typeface="Arial" panose="020B0604020202020204" pitchFamily="34" charset="0"/>
                <a:cs typeface="Arial" panose="020B0604020202020204" pitchFamily="34" charset="0"/>
              </a:rPr>
              <a:t>алкоголя в выдыхаемом воздухе, определяемое техническими средствами индикации</a:t>
            </a:r>
            <a:r>
              <a:rPr lang="ru-RU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ru-RU" sz="1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57188" lvl="1" indent="-174625">
              <a:buClr>
                <a:schemeClr val="accent1"/>
              </a:buClr>
            </a:pPr>
            <a:r>
              <a:rPr lang="ru-RU" sz="1100" dirty="0">
                <a:latin typeface="Arial" panose="020B0604020202020204" pitchFamily="34" charset="0"/>
                <a:cs typeface="Arial" panose="020B0604020202020204" pitchFamily="34" charset="0"/>
              </a:rPr>
              <a:t>3.2 Характерные признаки наркотического или иного токсического опьянения</a:t>
            </a:r>
            <a:r>
              <a:rPr lang="ru-RU" sz="11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(напоминают </a:t>
            </a:r>
            <a:r>
              <a:rPr lang="ru-RU" sz="1100" dirty="0">
                <a:latin typeface="Arial" panose="020B0604020202020204" pitchFamily="34" charset="0"/>
                <a:cs typeface="Arial" panose="020B0604020202020204" pitchFamily="34" charset="0"/>
              </a:rPr>
              <a:t>алкогольное </a:t>
            </a:r>
            <a:r>
              <a:rPr lang="ru-RU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опьянение): </a:t>
            </a:r>
          </a:p>
          <a:p>
            <a:pPr marL="357188" lvl="1" indent="-174625">
              <a:buClr>
                <a:srgbClr val="008C95"/>
              </a:buClr>
              <a:buFont typeface="Wingdings" panose="05000000000000000000" pitchFamily="2" charset="2"/>
              <a:buChar char="§"/>
            </a:pPr>
            <a:r>
              <a:rPr lang="ru-RU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изменения </a:t>
            </a:r>
            <a:r>
              <a:rPr lang="ru-RU" sz="1100" dirty="0">
                <a:latin typeface="Arial" panose="020B0604020202020204" pitchFamily="34" charset="0"/>
                <a:cs typeface="Arial" panose="020B0604020202020204" pitchFamily="34" charset="0"/>
              </a:rPr>
              <a:t>психической </a:t>
            </a:r>
            <a:r>
              <a:rPr lang="ru-RU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деятельности - неадекватность поведения; заторможенность</a:t>
            </a:r>
            <a:r>
              <a:rPr lang="ru-RU" sz="1100" dirty="0">
                <a:latin typeface="Arial" panose="020B0604020202020204" pitchFamily="34" charset="0"/>
                <a:cs typeface="Arial" panose="020B0604020202020204" pitchFamily="34" charset="0"/>
              </a:rPr>
              <a:t>, сонливость или </a:t>
            </a:r>
            <a:r>
              <a:rPr lang="ru-RU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возбуждение; эмоциональная неустойчивость; </a:t>
            </a:r>
          </a:p>
          <a:p>
            <a:pPr marL="357188" lvl="1" indent="-174625">
              <a:buClr>
                <a:srgbClr val="008C95"/>
              </a:buClr>
              <a:buFont typeface="Wingdings" panose="05000000000000000000" pitchFamily="2" charset="2"/>
              <a:buChar char="§"/>
            </a:pPr>
            <a:r>
              <a:rPr lang="ru-RU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изменения </a:t>
            </a:r>
            <a:r>
              <a:rPr lang="ru-RU" sz="1100" dirty="0">
                <a:latin typeface="Arial" panose="020B0604020202020204" pitchFamily="34" charset="0"/>
                <a:cs typeface="Arial" panose="020B0604020202020204" pitchFamily="34" charset="0"/>
              </a:rPr>
              <a:t>вегетативно-сосудистых </a:t>
            </a:r>
            <a:r>
              <a:rPr lang="ru-RU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реакций - покраснение/ бледность/ мраморность/</a:t>
            </a:r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1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синюшность</a:t>
            </a:r>
            <a:r>
              <a:rPr lang="ru-RU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 кожных покровов; покраснение и воспаление глаз; учащённое </a:t>
            </a:r>
            <a:r>
              <a:rPr lang="ru-RU" sz="1100" dirty="0">
                <a:latin typeface="Arial" panose="020B0604020202020204" pitchFamily="34" charset="0"/>
                <a:cs typeface="Arial" panose="020B0604020202020204" pitchFamily="34" charset="0"/>
              </a:rPr>
              <a:t>или </a:t>
            </a:r>
            <a:r>
              <a:rPr lang="ru-RU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замедленное дыхание; сужение </a:t>
            </a:r>
            <a:r>
              <a:rPr lang="ru-RU" sz="1100" dirty="0">
                <a:latin typeface="Arial" panose="020B0604020202020204" pitchFamily="34" charset="0"/>
                <a:cs typeface="Arial" panose="020B0604020202020204" pitchFamily="34" charset="0"/>
              </a:rPr>
              <a:t>или расширение </a:t>
            </a:r>
            <a:r>
              <a:rPr lang="ru-RU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зрачков; </a:t>
            </a:r>
          </a:p>
          <a:p>
            <a:pPr marL="357188" lvl="1" indent="-174625">
              <a:buClr>
                <a:srgbClr val="008C95"/>
              </a:buClr>
              <a:buFont typeface="Wingdings" panose="05000000000000000000" pitchFamily="2" charset="2"/>
              <a:buChar char="§"/>
            </a:pPr>
            <a:r>
              <a:rPr lang="ru-RU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нарушения </a:t>
            </a:r>
            <a:r>
              <a:rPr lang="ru-RU" sz="1100" dirty="0">
                <a:latin typeface="Arial" panose="020B0604020202020204" pitchFamily="34" charset="0"/>
                <a:cs typeface="Arial" panose="020B0604020202020204" pitchFamily="34" charset="0"/>
              </a:rPr>
              <a:t>двигательной </a:t>
            </a:r>
            <a:r>
              <a:rPr lang="ru-RU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сферы - двигательное </a:t>
            </a:r>
            <a:r>
              <a:rPr lang="ru-RU" sz="1100" dirty="0">
                <a:latin typeface="Arial" panose="020B0604020202020204" pitchFamily="34" charset="0"/>
                <a:cs typeface="Arial" panose="020B0604020202020204" pitchFamily="34" charset="0"/>
              </a:rPr>
              <a:t>возбуждение или </a:t>
            </a:r>
            <a:r>
              <a:rPr lang="ru-RU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заторможенность; пошатывание </a:t>
            </a:r>
            <a:r>
              <a:rPr lang="ru-RU" sz="1100" dirty="0">
                <a:latin typeface="Arial" panose="020B0604020202020204" pitchFamily="34" charset="0"/>
                <a:cs typeface="Arial" panose="020B0604020202020204" pitchFamily="34" charset="0"/>
              </a:rPr>
              <a:t>при ходьбе с быстрыми </a:t>
            </a:r>
            <a:r>
              <a:rPr lang="ru-RU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поворотами; нарушение координации движений; дрожание рук; нарушения </a:t>
            </a:r>
            <a:r>
              <a:rPr lang="ru-RU" sz="1100" dirty="0">
                <a:latin typeface="Arial" panose="020B0604020202020204" pitchFamily="34" charset="0"/>
                <a:cs typeface="Arial" panose="020B0604020202020204" pitchFamily="34" charset="0"/>
              </a:rPr>
              <a:t>речи в </a:t>
            </a:r>
            <a:r>
              <a:rPr lang="ru-RU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виде сложностей с произнесением слов и фраз.</a:t>
            </a:r>
          </a:p>
          <a:p>
            <a:pPr marL="357188" lvl="1" indent="-174625">
              <a:buClr>
                <a:schemeClr val="accent1"/>
              </a:buClr>
            </a:pPr>
            <a:r>
              <a:rPr lang="ru-RU" sz="1100" dirty="0">
                <a:latin typeface="Arial" panose="020B0604020202020204" pitchFamily="34" charset="0"/>
                <a:cs typeface="Arial" panose="020B0604020202020204" pitchFamily="34" charset="0"/>
              </a:rPr>
              <a:t>3.3 Процедура выявления работника</a:t>
            </a:r>
            <a:r>
              <a:rPr lang="ru-RU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представителя Контрагента/ Подрядчика </a:t>
            </a:r>
            <a:r>
              <a:rPr lang="ru-RU" sz="1100" dirty="0">
                <a:latin typeface="Arial" panose="020B0604020202020204" pitchFamily="34" charset="0"/>
                <a:cs typeface="Arial" panose="020B0604020202020204" pitchFamily="34" charset="0"/>
              </a:rPr>
              <a:t>и привлекаемых </a:t>
            </a:r>
            <a:r>
              <a:rPr lang="ru-RU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Контрагентом/ Подрядчиком </a:t>
            </a:r>
            <a:r>
              <a:rPr lang="ru-RU" sz="1100" dirty="0">
                <a:latin typeface="Arial" panose="020B0604020202020204" pitchFamily="34" charset="0"/>
                <a:cs typeface="Arial" panose="020B0604020202020204" pitchFamily="34" charset="0"/>
              </a:rPr>
              <a:t>третьих лиц с признаками опьянения, фиксация подобных событий, принятие мер и проведение сопутствующих такому событию мероприятий осуществляется в соответствии с положениями договора, заключенного между </a:t>
            </a:r>
            <a:r>
              <a:rPr lang="ru-RU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Предприятием </a:t>
            </a:r>
            <a:r>
              <a:rPr lang="ru-RU" sz="1100" dirty="0">
                <a:latin typeface="Arial" panose="020B0604020202020204" pitchFamily="34" charset="0"/>
                <a:cs typeface="Arial" panose="020B0604020202020204" pitchFamily="34" charset="0"/>
              </a:rPr>
              <a:t>и </a:t>
            </a:r>
            <a:r>
              <a:rPr lang="ru-RU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Контрагентом/ Подрядчиком.</a:t>
            </a:r>
            <a:endParaRPr lang="ru-RU" sz="1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57188" lvl="1" indent="-174625">
              <a:buClr>
                <a:schemeClr val="accent1"/>
              </a:buClr>
            </a:pPr>
            <a:r>
              <a:rPr lang="ru-RU" sz="1100" dirty="0">
                <a:latin typeface="Arial" panose="020B0604020202020204" pitchFamily="34" charset="0"/>
                <a:cs typeface="Arial" panose="020B0604020202020204" pitchFamily="34" charset="0"/>
              </a:rPr>
              <a:t>3.4</a:t>
            </a:r>
            <a:r>
              <a:rPr lang="ru-RU" sz="11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100" dirty="0">
                <a:latin typeface="Arial" panose="020B0604020202020204" pitchFamily="34" charset="0"/>
                <a:cs typeface="Arial" panose="020B0604020202020204" pitchFamily="34" charset="0"/>
              </a:rPr>
              <a:t>При выявлении работника </a:t>
            </a:r>
            <a:r>
              <a:rPr lang="ru-RU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Предприятия </a:t>
            </a:r>
            <a:r>
              <a:rPr lang="ru-RU" sz="1100" dirty="0">
                <a:latin typeface="Arial" panose="020B0604020202020204" pitchFamily="34" charset="0"/>
                <a:cs typeface="Arial" panose="020B0604020202020204" pitchFamily="34" charset="0"/>
              </a:rPr>
              <a:t>с подозрением на состояние опьянения при входе на территорию </a:t>
            </a:r>
            <a:r>
              <a:rPr lang="ru-RU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Предприятия </a:t>
            </a:r>
            <a:r>
              <a:rPr lang="ru-RU" sz="1100" dirty="0">
                <a:latin typeface="Arial" panose="020B0604020202020204" pitchFamily="34" charset="0"/>
                <a:cs typeface="Arial" panose="020B0604020202020204" pitchFamily="34" charset="0"/>
              </a:rPr>
              <a:t>на КПП сотрудник ЧОП устанавливает его личность, должность, докладывает об этом руководителю ЭБ и принимает меры по фиксированию данного происшествия, оставляет на КПП ожидать начала рабочего времени для принятия решения о направлении на </a:t>
            </a:r>
            <a:r>
              <a:rPr lang="ru-RU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МО.</a:t>
            </a:r>
            <a:endParaRPr lang="ru-RU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3" name="Пятиугольник 62">
            <a:hlinkClick r:id="rId3" action="ppaction://hlinksldjump"/>
          </p:cNvPr>
          <p:cNvSpPr/>
          <p:nvPr/>
        </p:nvSpPr>
        <p:spPr bwMode="auto">
          <a:xfrm flipH="1">
            <a:off x="8806903" y="6521662"/>
            <a:ext cx="1588133" cy="237028"/>
          </a:xfrm>
          <a:prstGeom prst="homePlate">
            <a:avLst/>
          </a:prstGeom>
          <a:solidFill>
            <a:srgbClr val="008C95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rPr>
              <a:t>Назад</a:t>
            </a:r>
          </a:p>
        </p:txBody>
      </p:sp>
      <p:sp>
        <p:nvSpPr>
          <p:cNvPr id="64" name="Пятиугольник 63">
            <a:hlinkClick r:id="rId4" action="ppaction://hlinksldjump"/>
          </p:cNvPr>
          <p:cNvSpPr/>
          <p:nvPr/>
        </p:nvSpPr>
        <p:spPr bwMode="auto">
          <a:xfrm>
            <a:off x="10395036" y="6521662"/>
            <a:ext cx="1588133" cy="237028"/>
          </a:xfrm>
          <a:prstGeom prst="homePlate">
            <a:avLst/>
          </a:prstGeom>
          <a:solidFill>
            <a:srgbClr val="008C95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100" b="1" dirty="0" smtClean="0">
                <a:solidFill>
                  <a:schemeClr val="bg1"/>
                </a:solidFill>
                <a:latin typeface="Arial" charset="0"/>
              </a:rPr>
              <a:t>Далее</a:t>
            </a:r>
            <a:endParaRPr lang="ru-RU" sz="1100" b="1" dirty="0">
              <a:solidFill>
                <a:schemeClr val="bg1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01691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/>
          <p:cNvSpPr txBox="1"/>
          <p:nvPr/>
        </p:nvSpPr>
        <p:spPr>
          <a:xfrm>
            <a:off x="189371" y="288000"/>
            <a:ext cx="11813258" cy="6186309"/>
          </a:xfrm>
          <a:prstGeom prst="rect">
            <a:avLst/>
          </a:prstGeom>
          <a:solidFill>
            <a:srgbClr val="E7EEEF"/>
          </a:solidFill>
          <a:ln w="19050">
            <a:solidFill>
              <a:srgbClr val="008C95"/>
            </a:solidFill>
          </a:ln>
        </p:spPr>
        <p:txBody>
          <a:bodyPr wrap="square" tIns="0" bIns="0" rtlCol="0" anchor="ctr">
            <a:spAutoFit/>
          </a:bodyPr>
          <a:lstStyle/>
          <a:p>
            <a:pPr marL="182563" lvl="1" indent="-174625">
              <a:buClr>
                <a:srgbClr val="008C95"/>
              </a:buClr>
            </a:pPr>
            <a:r>
              <a:rPr lang="ru-RU" sz="1100" dirty="0">
                <a:latin typeface="Arial" panose="020B0604020202020204" pitchFamily="34" charset="0"/>
                <a:cs typeface="Arial" panose="020B0604020202020204" pitchFamily="34" charset="0"/>
              </a:rPr>
              <a:t>3.5 При выявлении работника Предприятия с подозрением на состояние опьянения на территории Предприятия в рабочее время непосредственный руководитель (вышестоящий руководитель) сопровождает его к сотрудникам ЧОП (на КПП), для фиксирования данного происшествия.</a:t>
            </a:r>
          </a:p>
          <a:p>
            <a:pPr marL="182563" lvl="1" indent="-174625">
              <a:buClr>
                <a:srgbClr val="008C95"/>
              </a:buClr>
            </a:pPr>
            <a:r>
              <a:rPr lang="ru-RU" sz="1100" dirty="0">
                <a:latin typeface="Arial" panose="020B0604020202020204" pitchFamily="34" charset="0"/>
                <a:cs typeface="Arial" panose="020B0604020202020204" pitchFamily="34" charset="0"/>
              </a:rPr>
              <a:t>3.6 Сотрудник ЧОП (старший смены) заполняет «</a:t>
            </a:r>
            <a:r>
              <a:rPr lang="ru-RU" sz="1100" dirty="0">
                <a:latin typeface="Arial" panose="020B0604020202020204" pitchFamily="34" charset="0"/>
                <a:cs typeface="Arial" panose="020B0604020202020204" pitchFamily="34" charset="0"/>
                <a:hlinkClick r:id="rId3" action="ppaction://hlinkfile"/>
              </a:rPr>
              <a:t>Акт об установлении факта выявления работника с признаками опьянения</a:t>
            </a:r>
            <a:r>
              <a:rPr lang="ru-RU" sz="1100" dirty="0">
                <a:latin typeface="Arial" panose="020B0604020202020204" pitchFamily="34" charset="0"/>
                <a:cs typeface="Arial" panose="020B0604020202020204" pitchFamily="34" charset="0"/>
              </a:rPr>
              <a:t>», незамедлительно оповещает о факте происшествия следующих лиц:</a:t>
            </a:r>
          </a:p>
          <a:p>
            <a:pPr marL="182563" indent="-174625">
              <a:buClr>
                <a:srgbClr val="008C95"/>
              </a:buClr>
              <a:buFont typeface="Wingdings" panose="05000000000000000000" pitchFamily="2" charset="2"/>
              <a:buChar char="§"/>
            </a:pPr>
            <a:r>
              <a:rPr lang="ru-RU" sz="1100" dirty="0">
                <a:latin typeface="Arial" panose="020B0604020202020204" pitchFamily="34" charset="0"/>
                <a:cs typeface="Arial" panose="020B0604020202020204" pitchFamily="34" charset="0"/>
              </a:rPr>
              <a:t>ответственного руководителя ЭБ; </a:t>
            </a:r>
          </a:p>
          <a:p>
            <a:pPr marL="182563" indent="-174625">
              <a:buClr>
                <a:srgbClr val="008C95"/>
              </a:buClr>
              <a:buFont typeface="Wingdings" panose="05000000000000000000" pitchFamily="2" charset="2"/>
              <a:buChar char="§"/>
            </a:pPr>
            <a:r>
              <a:rPr lang="ru-RU" sz="1100" dirty="0">
                <a:latin typeface="Arial" panose="020B0604020202020204" pitchFamily="34" charset="0"/>
                <a:cs typeface="Arial" panose="020B0604020202020204" pitchFamily="34" charset="0"/>
              </a:rPr>
              <a:t>ответственного сотрудника ОТ и ПБ; </a:t>
            </a:r>
          </a:p>
          <a:p>
            <a:pPr marL="182563" indent="-174625">
              <a:buClr>
                <a:srgbClr val="008C95"/>
              </a:buClr>
              <a:buFont typeface="Wingdings" panose="05000000000000000000" pitchFamily="2" charset="2"/>
              <a:buChar char="§"/>
            </a:pPr>
            <a:r>
              <a:rPr lang="ru-RU" sz="1100" dirty="0">
                <a:latin typeface="Arial" panose="020B0604020202020204" pitchFamily="34" charset="0"/>
                <a:cs typeface="Arial" panose="020B0604020202020204" pitchFamily="34" charset="0"/>
              </a:rPr>
              <a:t>непосредственного руководителя или вышестоящего руководителя работника с подозрением на состояние опьянения (начальника смены с 17:00 до 8:00 и в  праздничные-выходные дни);</a:t>
            </a:r>
          </a:p>
          <a:p>
            <a:pPr marL="182563" indent="-174625">
              <a:buClr>
                <a:srgbClr val="008C95"/>
              </a:buClr>
              <a:buFont typeface="Wingdings" panose="05000000000000000000" pitchFamily="2" charset="2"/>
              <a:buChar char="§"/>
            </a:pPr>
            <a:r>
              <a:rPr lang="ru-RU" sz="1100" dirty="0">
                <a:latin typeface="Arial" panose="020B0604020202020204" pitchFamily="34" charset="0"/>
                <a:cs typeface="Arial" panose="020B0604020202020204" pitchFamily="34" charset="0"/>
              </a:rPr>
              <a:t>представителя (ответственное лицо) Контрагента/ Подрядчика;</a:t>
            </a:r>
          </a:p>
          <a:p>
            <a:pPr marL="182563" indent="-174625">
              <a:buClr>
                <a:srgbClr val="008C95"/>
              </a:buClr>
              <a:buFont typeface="Wingdings" panose="05000000000000000000" pitchFamily="2" charset="2"/>
              <a:buChar char="§"/>
            </a:pPr>
            <a:r>
              <a:rPr lang="ru-RU" sz="1100" dirty="0">
                <a:latin typeface="Arial" panose="020B0604020202020204" pitchFamily="34" charset="0"/>
                <a:cs typeface="Arial" panose="020B0604020202020204" pitchFamily="34" charset="0"/>
              </a:rPr>
              <a:t>ответственного сотрудника 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HR-</a:t>
            </a:r>
            <a:r>
              <a:rPr lang="ru-RU" sz="1100" dirty="0">
                <a:latin typeface="Arial" panose="020B0604020202020204" pitchFamily="34" charset="0"/>
                <a:cs typeface="Arial" panose="020B0604020202020204" pitchFamily="34" charset="0"/>
              </a:rPr>
              <a:t>службы.</a:t>
            </a:r>
          </a:p>
          <a:p>
            <a:pPr marL="182563" indent="-174625">
              <a:buClr>
                <a:srgbClr val="008C95"/>
              </a:buClr>
            </a:pPr>
            <a:r>
              <a:rPr lang="ru-RU" sz="1100" dirty="0">
                <a:latin typeface="Arial" panose="020B0604020202020204" pitchFamily="34" charset="0"/>
                <a:cs typeface="Arial" panose="020B0604020202020204" pitchFamily="34" charset="0"/>
              </a:rPr>
              <a:t>3.7 При наличии ЦЗ, работник с подозрением на состояние опьянения сопровождается сотрудником ЧОП или непосредственным (вышестоящим) руководителем (начальником смены) в ЦЗ, на первичный осмотр дежурным медицинским работником для определения наличия признаков опьянения, а также для исключения состояний, связанных с острыми и впервые возникшими заболеваниями, травмами, отравлениями, угрожающим жизни и здоровью подозреваемого. В рамках медицинского осмотра проводится тестирование на наличие паров алкоголя в выдыхаемом воздухе на алкотестере или на терминале ЭСМО.</a:t>
            </a:r>
          </a:p>
          <a:p>
            <a:pPr marL="182563" indent="-174625">
              <a:buClr>
                <a:srgbClr val="008C95"/>
              </a:buClr>
            </a:pPr>
            <a:r>
              <a:rPr lang="ru-RU" sz="1100" dirty="0">
                <a:latin typeface="Arial" panose="020B0604020202020204" pitchFamily="34" charset="0"/>
                <a:cs typeface="Arial" panose="020B0604020202020204" pitchFamily="34" charset="0"/>
              </a:rPr>
              <a:t>3.8 При отсутствии ЦЗ на Предприятии или в нерабочее время ЦЗ, при получении письменного согласия от работника с подозрением на состояние опьянения, тестирование на наличие паров алкоголя проводит сотрудник ЧОП. </a:t>
            </a:r>
          </a:p>
          <a:p>
            <a:pPr marL="182563" indent="-174625">
              <a:buClr>
                <a:srgbClr val="008C95"/>
              </a:buClr>
            </a:pPr>
            <a:r>
              <a:rPr lang="ru-RU" sz="1100" dirty="0">
                <a:latin typeface="Arial" panose="020B0604020202020204" pitchFamily="34" charset="0"/>
                <a:cs typeface="Arial" panose="020B0604020202020204" pitchFamily="34" charset="0"/>
              </a:rPr>
              <a:t>3.9 В случае положительного результата </a:t>
            </a:r>
            <a:r>
              <a:rPr lang="ru-RU" sz="1100" dirty="0" err="1">
                <a:latin typeface="Arial" panose="020B0604020202020204" pitchFamily="34" charset="0"/>
                <a:cs typeface="Arial" panose="020B0604020202020204" pitchFamily="34" charset="0"/>
              </a:rPr>
              <a:t>алкотестирования</a:t>
            </a:r>
            <a:r>
              <a:rPr lang="ru-RU" sz="1100" dirty="0">
                <a:latin typeface="Arial" panose="020B0604020202020204" pitchFamily="34" charset="0"/>
                <a:cs typeface="Arial" panose="020B0604020202020204" pitchFamily="34" charset="0"/>
              </a:rPr>
              <a:t>/ или наличии признаков опьянения, непосредственный руководитель (вышестоящий руководитель, начальник смены в ночное время, выходные и праздничные дни) незамедлительно заполняет «</a:t>
            </a:r>
            <a:r>
              <a:rPr lang="ru-RU" sz="1100" dirty="0">
                <a:latin typeface="Arial" panose="020B0604020202020204" pitchFamily="34" charset="0"/>
                <a:cs typeface="Arial" panose="020B0604020202020204" pitchFamily="34" charset="0"/>
                <a:hlinkClick r:id="rId3" action="ppaction://hlinkfile"/>
              </a:rPr>
              <a:t>Направление на медицинское освидетельствование на состояние опьянения</a:t>
            </a:r>
            <a:r>
              <a:rPr lang="ru-RU" sz="1100" dirty="0">
                <a:latin typeface="Arial" panose="020B0604020202020204" pitchFamily="34" charset="0"/>
                <a:cs typeface="Arial" panose="020B0604020202020204" pitchFamily="34" charset="0"/>
              </a:rPr>
              <a:t>», организовывает направление данного работника для проведения МО (в сопровождении назначенного ответственного представителя работодателя) в медицинское учреждение, лицензированное на проведение освидетельствования на состояния алкогольного и/ или наркотического опьянения, или ЦЗ Предприятия, имеющий такую лицензию.</a:t>
            </a:r>
          </a:p>
          <a:p>
            <a:pPr marL="182563" indent="-174625">
              <a:buClr>
                <a:srgbClr val="008C95"/>
              </a:buClr>
            </a:pPr>
            <a:r>
              <a:rPr lang="ru-RU" sz="1100" dirty="0">
                <a:latin typeface="Arial" panose="020B0604020202020204" pitchFamily="34" charset="0"/>
                <a:cs typeface="Arial" panose="020B0604020202020204" pitchFamily="34" charset="0"/>
              </a:rPr>
              <a:t>3.10 При отказе работника от медицинского осмотра, прохождения МО на любом этапе, непосредственным руководителем (начальником смены в нерабочее время) в присутствии двух свидетелей заполняется «</a:t>
            </a:r>
            <a:r>
              <a:rPr lang="ru-RU" sz="1100" dirty="0">
                <a:latin typeface="Arial" panose="020B0604020202020204" pitchFamily="34" charset="0"/>
                <a:cs typeface="Arial" panose="020B0604020202020204" pitchFamily="34" charset="0"/>
                <a:hlinkClick r:id="rId3" action="ppaction://hlinkfile"/>
              </a:rPr>
              <a:t>Акт об отказе работника от медицинского освидетельствования</a:t>
            </a:r>
            <a:r>
              <a:rPr lang="ru-RU" sz="1100" dirty="0">
                <a:latin typeface="Arial" panose="020B0604020202020204" pitchFamily="34" charset="0"/>
                <a:cs typeface="Arial" panose="020B0604020202020204" pitchFamily="34" charset="0"/>
              </a:rPr>
              <a:t>» с ознакомлением работника. При отказе работника ознакомится (под подпись) с «</a:t>
            </a:r>
            <a:r>
              <a:rPr lang="ru-RU" sz="1100" dirty="0" smtClean="0">
                <a:latin typeface="Arial" panose="020B0604020202020204" pitchFamily="34" charset="0"/>
                <a:cs typeface="Arial" panose="020B0604020202020204" pitchFamily="34" charset="0"/>
                <a:hlinkClick r:id="rId3" action="ppaction://hlinkfile"/>
              </a:rPr>
              <a:t>Актом </a:t>
            </a:r>
            <a:r>
              <a:rPr lang="ru-RU" sz="1100" dirty="0">
                <a:latin typeface="Arial" panose="020B0604020202020204" pitchFamily="34" charset="0"/>
                <a:cs typeface="Arial" panose="020B0604020202020204" pitchFamily="34" charset="0"/>
                <a:hlinkClick r:id="rId3" action="ppaction://hlinkfile"/>
              </a:rPr>
              <a:t>об отказе работника от медицинского </a:t>
            </a:r>
            <a:r>
              <a:rPr lang="ru-RU" sz="1100" dirty="0" smtClean="0">
                <a:latin typeface="Arial" panose="020B0604020202020204" pitchFamily="34" charset="0"/>
                <a:cs typeface="Arial" panose="020B0604020202020204" pitchFamily="34" charset="0"/>
                <a:hlinkClick r:id="rId3" action="ppaction://hlinkfile"/>
              </a:rPr>
              <a:t>освидетельствования</a:t>
            </a:r>
            <a:r>
              <a:rPr lang="ru-RU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», в </a:t>
            </a:r>
            <a:r>
              <a:rPr lang="ru-RU" sz="1100" dirty="0">
                <a:latin typeface="Arial" panose="020B0604020202020204" pitchFamily="34" charset="0"/>
                <a:cs typeface="Arial" panose="020B0604020202020204" pitchFamily="34" charset="0"/>
              </a:rPr>
              <a:t>присутствии двух свидетелей акт зачитывается работнику вслух, с фиксацией данного события в акте и подписью двух </a:t>
            </a:r>
            <a:r>
              <a:rPr lang="ru-RU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свидетелей.</a:t>
            </a:r>
          </a:p>
          <a:p>
            <a:pPr marL="182563" indent="-174625">
              <a:buClr>
                <a:srgbClr val="008C95"/>
              </a:buClr>
            </a:pPr>
            <a:r>
              <a:rPr lang="ru-RU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3.11 Отказом </a:t>
            </a:r>
            <a:r>
              <a:rPr lang="ru-RU" sz="1100" dirty="0">
                <a:latin typeface="Arial" panose="020B0604020202020204" pitchFamily="34" charset="0"/>
                <a:cs typeface="Arial" panose="020B0604020202020204" pitchFamily="34" charset="0"/>
              </a:rPr>
              <a:t>от медицинского освидетельствования является  действие или бездействие работника с признаками опьянения, в результате </a:t>
            </a:r>
            <a:r>
              <a:rPr lang="ru-RU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которого МО </a:t>
            </a:r>
            <a:r>
              <a:rPr lang="ru-RU" sz="1100" dirty="0">
                <a:latin typeface="Arial" panose="020B0604020202020204" pitchFamily="34" charset="0"/>
                <a:cs typeface="Arial" panose="020B0604020202020204" pitchFamily="34" charset="0"/>
              </a:rPr>
              <a:t>не состоялось или не получен </a:t>
            </a:r>
            <a:r>
              <a:rPr lang="ru-RU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«Акт </a:t>
            </a:r>
            <a:r>
              <a:rPr lang="ru-RU" sz="1100" dirty="0">
                <a:latin typeface="Arial" panose="020B0604020202020204" pitchFamily="34" charset="0"/>
                <a:cs typeface="Arial" panose="020B0604020202020204" pitchFamily="34" charset="0"/>
              </a:rPr>
              <a:t>медицинского </a:t>
            </a:r>
            <a:r>
              <a:rPr lang="ru-RU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освидетельствования».</a:t>
            </a:r>
            <a:endParaRPr lang="ru-RU" sz="1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82563" indent="-174625">
              <a:buClr>
                <a:srgbClr val="008C95"/>
              </a:buClr>
            </a:pPr>
            <a:r>
              <a:rPr lang="ru-RU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3.12 На </a:t>
            </a:r>
            <a:r>
              <a:rPr lang="ru-RU" sz="1100" dirty="0">
                <a:latin typeface="Arial" panose="020B0604020202020204" pitchFamily="34" charset="0"/>
                <a:cs typeface="Arial" panose="020B0604020202020204" pitchFamily="34" charset="0"/>
              </a:rPr>
              <a:t>основании «</a:t>
            </a:r>
            <a:r>
              <a:rPr lang="ru-RU" sz="1100" dirty="0">
                <a:latin typeface="Arial" panose="020B0604020202020204" pitchFamily="34" charset="0"/>
                <a:cs typeface="Arial" panose="020B0604020202020204" pitchFamily="34" charset="0"/>
                <a:hlinkClick r:id="rId3" action="ppaction://hlinkfile"/>
              </a:rPr>
              <a:t>Акт об установлении факта выявления работника с признаками опьянения</a:t>
            </a:r>
            <a:r>
              <a:rPr lang="ru-RU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», «</a:t>
            </a:r>
            <a:r>
              <a:rPr lang="ru-RU" sz="1100" u="sng" dirty="0" smtClean="0">
                <a:solidFill>
                  <a:srgbClr val="008C95"/>
                </a:solidFill>
                <a:latin typeface="Arial" panose="020B0604020202020204" pitchFamily="34" charset="0"/>
                <a:cs typeface="Arial" panose="020B0604020202020204" pitchFamily="34" charset="0"/>
                <a:hlinkClick r:id="rId3" action="ppaction://hlinkfile"/>
              </a:rPr>
              <a:t>Пояснений свидетелей</a:t>
            </a:r>
            <a:r>
              <a:rPr lang="ru-RU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»</a:t>
            </a:r>
            <a:r>
              <a:rPr lang="ru-RU" sz="11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100" dirty="0">
                <a:latin typeface="Arial" panose="020B0604020202020204" pitchFamily="34" charset="0"/>
                <a:cs typeface="Arial" panose="020B0604020202020204" pitchFamily="34" charset="0"/>
              </a:rPr>
              <a:t>о наличии признаков опьянения непосредственный руководитель передает документы ответственному сотруднику 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HR-</a:t>
            </a:r>
            <a:r>
              <a:rPr lang="ru-RU" sz="1100" dirty="0">
                <a:latin typeface="Arial" panose="020B0604020202020204" pitchFamily="34" charset="0"/>
                <a:cs typeface="Arial" panose="020B0604020202020204" pitchFamily="34" charset="0"/>
              </a:rPr>
              <a:t>службы для подготовки «</a:t>
            </a:r>
            <a:r>
              <a:rPr lang="ru-RU" sz="1100" u="sng" dirty="0">
                <a:solidFill>
                  <a:srgbClr val="008C95"/>
                </a:solidFill>
                <a:latin typeface="Arial" panose="020B0604020202020204" pitchFamily="34" charset="0"/>
                <a:cs typeface="Arial" panose="020B0604020202020204" pitchFamily="34" charset="0"/>
                <a:hlinkClick r:id="rId3" action="ppaction://hlinkfile"/>
              </a:rPr>
              <a:t>Приказа об отстранении от работы</a:t>
            </a:r>
            <a:r>
              <a:rPr lang="ru-RU" sz="1100" dirty="0">
                <a:latin typeface="Arial" panose="020B0604020202020204" pitchFamily="34" charset="0"/>
                <a:cs typeface="Arial" panose="020B0604020202020204" pitchFamily="34" charset="0"/>
              </a:rPr>
              <a:t>». Работника знакомят с приказом под подпись. В случае отказа сотрудника ознакомится с приказом под подпись, в присутствии двух свидетелей приказ зачитывается работнику </a:t>
            </a:r>
            <a:r>
              <a:rPr lang="ru-RU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вслух </a:t>
            </a:r>
            <a:r>
              <a:rPr lang="ru-RU" sz="1100" dirty="0">
                <a:latin typeface="Arial" panose="020B0604020202020204" pitchFamily="34" charset="0"/>
                <a:cs typeface="Arial" panose="020B0604020202020204" pitchFamily="34" charset="0"/>
              </a:rPr>
              <a:t>с соответствующей отметкой в приказе и подписью двух свидетелей. Работник отстраняется от работы на текущую рабочую смену. В табеле работнику проставляется неявка. </a:t>
            </a:r>
            <a:endParaRPr lang="ru-RU" sz="11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82563" indent="-174625">
              <a:buClr>
                <a:srgbClr val="008C95"/>
              </a:buClr>
            </a:pPr>
            <a:r>
              <a:rPr lang="ru-RU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3.13 В </a:t>
            </a:r>
            <a:r>
              <a:rPr lang="ru-RU" sz="1100" dirty="0">
                <a:latin typeface="Arial" panose="020B0604020202020204" pitchFamily="34" charset="0"/>
                <a:cs typeface="Arial" panose="020B0604020202020204" pitchFamily="34" charset="0"/>
              </a:rPr>
              <a:t>праздничные-выходные дни, в вечернее и ночное время (с 17:00 до 8:00 ) начальник смены, на основании «</a:t>
            </a:r>
            <a:r>
              <a:rPr lang="ru-RU" sz="1100" dirty="0" smtClean="0">
                <a:latin typeface="Arial" panose="020B0604020202020204" pitchFamily="34" charset="0"/>
                <a:cs typeface="Arial" panose="020B0604020202020204" pitchFamily="34" charset="0"/>
                <a:hlinkClick r:id="rId3" action="ppaction://hlinkfile"/>
              </a:rPr>
              <a:t>Акта </a:t>
            </a:r>
            <a:r>
              <a:rPr lang="ru-RU" sz="1100" dirty="0">
                <a:latin typeface="Arial" panose="020B0604020202020204" pitchFamily="34" charset="0"/>
                <a:cs typeface="Arial" panose="020B0604020202020204" pitchFamily="34" charset="0"/>
                <a:hlinkClick r:id="rId3" action="ppaction://hlinkfile"/>
              </a:rPr>
              <a:t>об установлении факта выявления работника с признаками опьянения</a:t>
            </a:r>
            <a:r>
              <a:rPr lang="ru-RU" sz="1100" dirty="0">
                <a:latin typeface="Arial" panose="020B0604020202020204" pitchFamily="34" charset="0"/>
                <a:cs typeface="Arial" panose="020B0604020202020204" pitchFamily="34" charset="0"/>
              </a:rPr>
              <a:t>», </a:t>
            </a:r>
            <a:r>
              <a:rPr lang="ru-RU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самостоятельно оформляет </a:t>
            </a:r>
            <a:r>
              <a:rPr lang="ru-RU" sz="1100" dirty="0">
                <a:latin typeface="Arial" panose="020B0604020202020204" pitchFamily="34" charset="0"/>
                <a:cs typeface="Arial" panose="020B0604020202020204" pitchFamily="34" charset="0"/>
              </a:rPr>
              <a:t>и подписывает </a:t>
            </a:r>
            <a:r>
              <a:rPr lang="ru-RU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(на </a:t>
            </a:r>
            <a:r>
              <a:rPr lang="ru-RU" sz="1100" dirty="0">
                <a:latin typeface="Arial" panose="020B0604020202020204" pitchFamily="34" charset="0"/>
                <a:cs typeface="Arial" panose="020B0604020202020204" pitchFamily="34" charset="0"/>
              </a:rPr>
              <a:t>основании </a:t>
            </a:r>
            <a:r>
              <a:rPr lang="ru-RU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доверенности) </a:t>
            </a:r>
            <a:r>
              <a:rPr lang="ru-RU" sz="1100" dirty="0">
                <a:latin typeface="Arial" panose="020B0604020202020204" pitchFamily="34" charset="0"/>
                <a:cs typeface="Arial" panose="020B0604020202020204" pitchFamily="34" charset="0"/>
              </a:rPr>
              <a:t>«</a:t>
            </a:r>
            <a:r>
              <a:rPr lang="ru-RU" sz="1100" dirty="0">
                <a:latin typeface="Arial" panose="020B0604020202020204" pitchFamily="34" charset="0"/>
                <a:cs typeface="Arial" panose="020B0604020202020204" pitchFamily="34" charset="0"/>
                <a:hlinkClick r:id="rId3" action="ppaction://hlinkfile"/>
              </a:rPr>
              <a:t>Приказ об отстранении от работы</a:t>
            </a:r>
            <a:r>
              <a:rPr lang="ru-RU" sz="1100" dirty="0">
                <a:latin typeface="Arial" panose="020B0604020202020204" pitchFamily="34" charset="0"/>
                <a:cs typeface="Arial" panose="020B0604020202020204" pitchFamily="34" charset="0"/>
              </a:rPr>
              <a:t>». Работника знакомят с приказом под подпись. В случае отказа сотрудника ознакомится с приказом под подпись, в присутствии двух свидетелей приказ зачитывается работнику </a:t>
            </a:r>
            <a:r>
              <a:rPr lang="ru-RU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вслух </a:t>
            </a:r>
            <a:r>
              <a:rPr lang="ru-RU" sz="1100" dirty="0">
                <a:latin typeface="Arial" panose="020B0604020202020204" pitchFamily="34" charset="0"/>
                <a:cs typeface="Arial" panose="020B0604020202020204" pitchFamily="34" charset="0"/>
              </a:rPr>
              <a:t>с соответствующей отметкой в приказе и подписью двух свидетелей. Работник отстраняется от работы на текущую рабочую смену. В табеле работнику проставляется неявка. Приказ передается ответственному сотруднику 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HR-</a:t>
            </a:r>
            <a:r>
              <a:rPr lang="ru-RU" sz="1100" dirty="0">
                <a:latin typeface="Arial" panose="020B0604020202020204" pitchFamily="34" charset="0"/>
                <a:cs typeface="Arial" panose="020B0604020202020204" pitchFamily="34" charset="0"/>
              </a:rPr>
              <a:t>службы в ближайший рабочий день для заведения в учетную систему</a:t>
            </a:r>
            <a:r>
              <a:rPr lang="ru-RU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ru-RU" sz="1100" strike="sngStrik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Пятиугольник 14">
            <a:hlinkClick r:id="rId4" action="ppaction://hlinksldjump"/>
          </p:cNvPr>
          <p:cNvSpPr/>
          <p:nvPr/>
        </p:nvSpPr>
        <p:spPr bwMode="auto">
          <a:xfrm flipH="1">
            <a:off x="8806903" y="6521662"/>
            <a:ext cx="1588133" cy="237028"/>
          </a:xfrm>
          <a:prstGeom prst="homePlate">
            <a:avLst/>
          </a:prstGeom>
          <a:solidFill>
            <a:srgbClr val="008C95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rPr>
              <a:t>Назад</a:t>
            </a:r>
          </a:p>
        </p:txBody>
      </p:sp>
      <p:sp>
        <p:nvSpPr>
          <p:cNvPr id="16" name="Пятиугольник 15">
            <a:hlinkClick r:id="rId5" action="ppaction://hlinksldjump"/>
          </p:cNvPr>
          <p:cNvSpPr/>
          <p:nvPr/>
        </p:nvSpPr>
        <p:spPr bwMode="auto">
          <a:xfrm>
            <a:off x="10395036" y="6521662"/>
            <a:ext cx="1588133" cy="237028"/>
          </a:xfrm>
          <a:prstGeom prst="homePlate">
            <a:avLst/>
          </a:prstGeom>
          <a:solidFill>
            <a:srgbClr val="008C95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100" b="1" dirty="0" smtClean="0">
                <a:solidFill>
                  <a:schemeClr val="bg1"/>
                </a:solidFill>
                <a:latin typeface="Arial" charset="0"/>
              </a:rPr>
              <a:t>Далее</a:t>
            </a:r>
            <a:endParaRPr lang="ru-RU" sz="1100" b="1" dirty="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89371" y="135034"/>
            <a:ext cx="11813258" cy="211225"/>
          </a:xfrm>
          <a:prstGeom prst="rect">
            <a:avLst/>
          </a:prstGeom>
          <a:solidFill>
            <a:srgbClr val="008C95"/>
          </a:solidFill>
          <a:ln w="25400" cap="flat" cmpd="sng" algn="ctr">
            <a:solidFill>
              <a:srgbClr val="008C95"/>
            </a:solidFill>
            <a:prstDash val="solid"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609600" lvl="1" indent="-609600" fontAlgn="base">
              <a:spcBef>
                <a:spcPct val="0"/>
              </a:spcBef>
              <a:spcAft>
                <a:spcPct val="0"/>
              </a:spcAft>
            </a:pPr>
            <a:r>
              <a:rPr lang="ru-RU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3</a:t>
            </a:r>
            <a:r>
              <a:rPr lang="ru-RU" sz="12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Общие положения</a:t>
            </a:r>
            <a:endParaRPr lang="ru-RU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6725593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157181" y="353384"/>
            <a:ext cx="11851200" cy="3985706"/>
          </a:xfrm>
          <a:prstGeom prst="rect">
            <a:avLst/>
          </a:prstGeom>
          <a:solidFill>
            <a:srgbClr val="E7EEEF"/>
          </a:solidFill>
          <a:ln w="19050">
            <a:solidFill>
              <a:srgbClr val="008C95"/>
            </a:solidFill>
          </a:ln>
        </p:spPr>
        <p:txBody>
          <a:bodyPr wrap="square" rtlCol="0" anchor="ctr">
            <a:spAutoFit/>
          </a:bodyPr>
          <a:lstStyle/>
          <a:p>
            <a:pPr marL="182563" indent="-174625">
              <a:buClr>
                <a:srgbClr val="008C95"/>
              </a:buClr>
            </a:pPr>
            <a:r>
              <a:rPr lang="ru-RU" sz="1100" dirty="0">
                <a:latin typeface="Arial" panose="020B0604020202020204" pitchFamily="34" charset="0"/>
                <a:cs typeface="Arial" panose="020B0604020202020204" pitchFamily="34" charset="0"/>
              </a:rPr>
              <a:t>3.14 В случае согласия работника на прохождение медицинского освидетельствования, работник с подозрением на состояние опьянения в кратчайшие сроки в сопровождении представителя работодателя (непосредственного руководителя / начальника смены, другого назначенного руководителем ответственного лица) на автотранспорте Предприятия доставляется в медицинскую организацию, проводящую МО. МО должно быть проведено не позднее 2-х часов от момента выявления признаков опьянения. При отсутствии возможности проведения МО в указанный срок в «</a:t>
            </a:r>
            <a:r>
              <a:rPr lang="ru-RU" sz="1100" dirty="0">
                <a:latin typeface="Arial" panose="020B0604020202020204" pitchFamily="34" charset="0"/>
                <a:cs typeface="Arial" panose="020B0604020202020204" pitchFamily="34" charset="0"/>
                <a:hlinkClick r:id="rId2" action="ppaction://hlinkfile"/>
              </a:rPr>
              <a:t>Акт об установлении факта выявления работника с признаками </a:t>
            </a:r>
            <a:r>
              <a:rPr lang="ru-RU" sz="1100" dirty="0" err="1">
                <a:latin typeface="Arial" panose="020B0604020202020204" pitchFamily="34" charset="0"/>
                <a:cs typeface="Arial" panose="020B0604020202020204" pitchFamily="34" charset="0"/>
                <a:hlinkClick r:id="rId2" action="ppaction://hlinkfile"/>
              </a:rPr>
              <a:t>опъянения</a:t>
            </a:r>
            <a:r>
              <a:rPr lang="ru-RU" sz="1100" dirty="0">
                <a:latin typeface="Arial" panose="020B0604020202020204" pitchFamily="34" charset="0"/>
                <a:cs typeface="Arial" panose="020B0604020202020204" pitchFamily="34" charset="0"/>
              </a:rPr>
              <a:t>»  делается отметка с указанием причины несоблюдения сроков МО. При отсутствии паспорта у работника, направленного на МО, освидетельствование проводиться на основании другого документа, подтверждающего личность.</a:t>
            </a:r>
          </a:p>
          <a:p>
            <a:pPr marL="182563" lvl="1" indent="-174625">
              <a:buClr>
                <a:srgbClr val="008C95"/>
              </a:buClr>
            </a:pPr>
            <a:r>
              <a:rPr lang="ru-RU" sz="1100" dirty="0">
                <a:latin typeface="Arial" panose="020B0604020202020204" pitchFamily="34" charset="0"/>
                <a:cs typeface="Arial" panose="020B0604020202020204" pitchFamily="34" charset="0"/>
              </a:rPr>
              <a:t>3.15 После прохождения МО, работник с признаками опьянения должен в течение 4 часов предоставить непосредственному руководителю «Акт медицинского освидетельствования», </a:t>
            </a:r>
            <a:r>
              <a:rPr lang="ru-RU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выданный медицинской </a:t>
            </a:r>
            <a:r>
              <a:rPr lang="ru-RU" sz="1100" dirty="0">
                <a:latin typeface="Arial" panose="020B0604020202020204" pitchFamily="34" charset="0"/>
                <a:cs typeface="Arial" panose="020B0604020202020204" pitchFamily="34" charset="0"/>
              </a:rPr>
              <a:t>организацией, </a:t>
            </a:r>
            <a:r>
              <a:rPr lang="ru-RU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имеющей лицензию на </a:t>
            </a:r>
            <a:r>
              <a:rPr lang="ru-RU" sz="1100" dirty="0">
                <a:latin typeface="Arial" panose="020B0604020202020204" pitchFamily="34" charset="0"/>
                <a:cs typeface="Arial" panose="020B0604020202020204" pitchFamily="34" charset="0"/>
              </a:rPr>
              <a:t>проведение освидетельствования на состояния алкогольного и/ или наркотического опьянения</a:t>
            </a:r>
            <a:r>
              <a:rPr lang="ru-RU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endParaRPr lang="ru-RU" sz="1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82563" lvl="1" indent="-174625">
              <a:buClr>
                <a:srgbClr val="008C95"/>
              </a:buClr>
            </a:pPr>
            <a:r>
              <a:rPr lang="ru-RU" sz="1100" dirty="0">
                <a:latin typeface="Arial" panose="020B0604020202020204" pitchFamily="34" charset="0"/>
                <a:cs typeface="Arial" panose="020B0604020202020204" pitchFamily="34" charset="0"/>
              </a:rPr>
              <a:t>3.16 На основании полученного «Акта медицинского освидетельствования», подтверждающего состояние опьянения работника, «</a:t>
            </a:r>
            <a:r>
              <a:rPr lang="ru-RU" sz="1100" u="sng" dirty="0">
                <a:solidFill>
                  <a:srgbClr val="008C95"/>
                </a:solidFill>
                <a:latin typeface="Arial" panose="020B0604020202020204" pitchFamily="34" charset="0"/>
                <a:cs typeface="Arial" panose="020B0604020202020204" pitchFamily="34" charset="0"/>
                <a:hlinkClick r:id="rId2" action="ppaction://hlinkfile"/>
              </a:rPr>
              <a:t>Пояснений свидетелей</a:t>
            </a:r>
            <a:r>
              <a:rPr lang="ru-RU" sz="1100" dirty="0">
                <a:latin typeface="Arial" panose="020B0604020202020204" pitchFamily="34" charset="0"/>
                <a:cs typeface="Arial" panose="020B0604020202020204" pitchFamily="34" charset="0"/>
              </a:rPr>
              <a:t>», подтверждающих нахождение работника Предприятия в состоянии опьянения, непосредственный руководитель (начальник смены в нерабочее время) принимает решение о не допуске к работе в текущую рабочую смену и затем передает документы ответственному сотруднику 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HR-</a:t>
            </a:r>
            <a:r>
              <a:rPr lang="ru-RU" sz="1100" dirty="0">
                <a:latin typeface="Arial" panose="020B0604020202020204" pitchFamily="34" charset="0"/>
                <a:cs typeface="Arial" panose="020B0604020202020204" pitchFamily="34" charset="0"/>
              </a:rPr>
              <a:t>службы для подготовки «</a:t>
            </a:r>
            <a:r>
              <a:rPr lang="ru-RU" sz="1100" dirty="0">
                <a:latin typeface="Arial" panose="020B0604020202020204" pitchFamily="34" charset="0"/>
                <a:cs typeface="Arial" panose="020B0604020202020204" pitchFamily="34" charset="0"/>
                <a:hlinkClick r:id="rId2" action="ppaction://hlinkfile"/>
              </a:rPr>
              <a:t>Приказа об отстранении от работы</a:t>
            </a:r>
            <a:r>
              <a:rPr lang="ru-RU" sz="1100" dirty="0">
                <a:latin typeface="Arial" panose="020B0604020202020204" pitchFamily="34" charset="0"/>
                <a:cs typeface="Arial" panose="020B0604020202020204" pitchFamily="34" charset="0"/>
              </a:rPr>
              <a:t>». Работника знакомят с приказом под подпись. В случае отказа сотрудника ознакомится с приказом под подпись, в присутствии двух свидетелей приказ зачитывается работнику </a:t>
            </a:r>
            <a:r>
              <a:rPr lang="ru-RU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вслух </a:t>
            </a:r>
            <a:r>
              <a:rPr lang="ru-RU" sz="1100" dirty="0">
                <a:latin typeface="Arial" panose="020B0604020202020204" pitchFamily="34" charset="0"/>
                <a:cs typeface="Arial" panose="020B0604020202020204" pitchFamily="34" charset="0"/>
              </a:rPr>
              <a:t>с соответствующей отметкой в приказе и подписью двух свидетелей. Работник отстраняется от работы на текущую рабочую смену. В табеле работнику проставляется неявка. В ближайший рабочий день приказ передается ответственному сотруднику 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HR</a:t>
            </a:r>
            <a:r>
              <a:rPr lang="ru-RU" sz="1100" dirty="0">
                <a:latin typeface="Arial" panose="020B0604020202020204" pitchFamily="34" charset="0"/>
                <a:cs typeface="Arial" panose="020B0604020202020204" pitchFamily="34" charset="0"/>
              </a:rPr>
              <a:t> для заведения в учетную систему.</a:t>
            </a:r>
            <a:endParaRPr 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82563" lvl="1" indent="-174625">
              <a:buClr>
                <a:srgbClr val="008C95"/>
              </a:buClr>
            </a:pPr>
            <a:r>
              <a:rPr lang="ru-RU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3.17</a:t>
            </a:r>
            <a:r>
              <a:rPr lang="ru-RU" sz="1100" dirty="0">
                <a:latin typeface="Arial" panose="020B0604020202020204" pitchFamily="34" charset="0"/>
                <a:cs typeface="Arial" panose="020B0604020202020204" pitchFamily="34" charset="0"/>
              </a:rPr>
              <a:t>. В праздничные/ выходные дни, в вечернее и ночное время (с 17:00 до 8:00 ) непосредственный руководитель (начальник смены) самостоятельно оформляет и подписывает (на основании имеющейся доверенности) «</a:t>
            </a:r>
            <a:r>
              <a:rPr lang="ru-RU" sz="1100" dirty="0">
                <a:latin typeface="Arial" panose="020B0604020202020204" pitchFamily="34" charset="0"/>
                <a:cs typeface="Arial" panose="020B0604020202020204" pitchFamily="34" charset="0"/>
                <a:hlinkClick r:id="rId2" action="ppaction://hlinkfile"/>
              </a:rPr>
              <a:t>Приказ об отстранении от работы</a:t>
            </a:r>
            <a:r>
              <a:rPr lang="ru-RU" sz="1100" dirty="0">
                <a:latin typeface="Arial" panose="020B0604020202020204" pitchFamily="34" charset="0"/>
                <a:cs typeface="Arial" panose="020B0604020202020204" pitchFamily="34" charset="0"/>
              </a:rPr>
              <a:t>». </a:t>
            </a:r>
          </a:p>
          <a:p>
            <a:pPr marL="182563" indent="-174625">
              <a:buClr>
                <a:srgbClr val="008C95"/>
              </a:buClr>
            </a:pPr>
            <a:r>
              <a:rPr lang="ru-RU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3.18 На </a:t>
            </a:r>
            <a:r>
              <a:rPr lang="ru-RU" sz="1100" dirty="0">
                <a:latin typeface="Arial" panose="020B0604020202020204" pitchFamily="34" charset="0"/>
                <a:cs typeface="Arial" panose="020B0604020202020204" pitchFamily="34" charset="0"/>
              </a:rPr>
              <a:t>основании «Акта медицинского освидетельствования» или «</a:t>
            </a:r>
            <a:r>
              <a:rPr lang="ru-RU" sz="1100" dirty="0">
                <a:latin typeface="Arial" panose="020B0604020202020204" pitchFamily="34" charset="0"/>
                <a:cs typeface="Arial" panose="020B0604020202020204" pitchFamily="34" charset="0"/>
                <a:hlinkClick r:id="rId2" action="ppaction://hlinkfile"/>
              </a:rPr>
              <a:t>Акта об установлении факта выявления работника с признаками опьянения</a:t>
            </a:r>
            <a:r>
              <a:rPr lang="ru-RU" sz="1100" dirty="0">
                <a:latin typeface="Arial" panose="020B0604020202020204" pitchFamily="34" charset="0"/>
                <a:cs typeface="Arial" panose="020B0604020202020204" pitchFamily="34" charset="0"/>
              </a:rPr>
              <a:t>» и «</a:t>
            </a:r>
            <a:r>
              <a:rPr lang="ru-RU" sz="1100" u="sng" dirty="0">
                <a:solidFill>
                  <a:srgbClr val="008C95"/>
                </a:solidFill>
                <a:latin typeface="Arial" panose="020B0604020202020204" pitchFamily="34" charset="0"/>
                <a:cs typeface="Arial" panose="020B0604020202020204" pitchFamily="34" charset="0"/>
                <a:hlinkClick r:id="rId2" action="ppaction://hlinkfile"/>
              </a:rPr>
              <a:t>Пояснений свидетелей</a:t>
            </a:r>
            <a:r>
              <a:rPr lang="ru-RU" sz="1100" dirty="0">
                <a:latin typeface="Arial" panose="020B0604020202020204" pitchFamily="34" charset="0"/>
                <a:cs typeface="Arial" panose="020B0604020202020204" pitchFamily="34" charset="0"/>
              </a:rPr>
              <a:t>»,</a:t>
            </a:r>
            <a:r>
              <a:rPr lang="ru-RU" sz="11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100" dirty="0">
                <a:latin typeface="Arial" panose="020B0604020202020204" pitchFamily="34" charset="0"/>
                <a:cs typeface="Arial" panose="020B0604020202020204" pitchFamily="34" charset="0"/>
              </a:rPr>
              <a:t>подтверждающих нахождение работника Предприятия в состоянии опьянения, непосредственный руководитель составляет «</a:t>
            </a:r>
            <a:r>
              <a:rPr lang="ru-RU" sz="1100" u="sng" dirty="0">
                <a:solidFill>
                  <a:srgbClr val="008C95"/>
                </a:solidFill>
                <a:latin typeface="Arial" panose="020B0604020202020204" pitchFamily="34" charset="0"/>
                <a:cs typeface="Arial" panose="020B0604020202020204" pitchFamily="34" charset="0"/>
                <a:hlinkClick r:id="rId2" action="ppaction://hlinkfile"/>
              </a:rPr>
              <a:t>Акт о выявлении дисциплинарного проступка</a:t>
            </a:r>
            <a:r>
              <a:rPr lang="ru-RU" sz="1100" dirty="0">
                <a:latin typeface="Arial" panose="020B0604020202020204" pitchFamily="34" charset="0"/>
                <a:cs typeface="Arial" panose="020B0604020202020204" pitchFamily="34" charset="0"/>
              </a:rPr>
              <a:t>»</a:t>
            </a:r>
            <a:r>
              <a:rPr lang="ru-RU" sz="11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100" dirty="0">
                <a:latin typeface="Arial" panose="020B0604020202020204" pitchFamily="34" charset="0"/>
                <a:cs typeface="Arial" panose="020B0604020202020204" pitchFamily="34" charset="0"/>
              </a:rPr>
              <a:t>и инициирует процесс вынесения дисциплинарного взыскания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100" dirty="0">
                <a:latin typeface="Arial" panose="020B0604020202020204" pitchFamily="34" charset="0"/>
                <a:cs typeface="Arial" panose="020B0604020202020204" pitchFamily="34" charset="0"/>
              </a:rPr>
              <a:t>в соответствии с  СТП СР/02-04-02/ПР01.</a:t>
            </a:r>
          </a:p>
          <a:p>
            <a:pPr marL="182563" lvl="1" indent="-174625">
              <a:buClr>
                <a:srgbClr val="008C95"/>
              </a:buClr>
            </a:pPr>
            <a:r>
              <a:rPr lang="ru-RU" sz="1100" dirty="0">
                <a:latin typeface="Arial" panose="020B0604020202020204" pitchFamily="34" charset="0"/>
                <a:cs typeface="Arial" panose="020B0604020202020204" pitchFamily="34" charset="0"/>
              </a:rPr>
              <a:t>3.19 При получении </a:t>
            </a:r>
            <a:r>
              <a:rPr lang="ru-RU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«Акта </a:t>
            </a:r>
            <a:r>
              <a:rPr lang="ru-RU" sz="1100" dirty="0">
                <a:latin typeface="Arial" panose="020B0604020202020204" pitchFamily="34" charset="0"/>
                <a:cs typeface="Arial" panose="020B0604020202020204" pitchFamily="34" charset="0"/>
              </a:rPr>
              <a:t>медицинского </a:t>
            </a:r>
            <a:r>
              <a:rPr lang="ru-RU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освидетельствования», </a:t>
            </a:r>
            <a:r>
              <a:rPr lang="ru-RU" sz="1100" dirty="0">
                <a:latin typeface="Arial" panose="020B0604020202020204" pitchFamily="34" charset="0"/>
                <a:cs typeface="Arial" panose="020B0604020202020204" pitchFamily="34" charset="0"/>
              </a:rPr>
              <a:t>не подтверждающего состояние опьянения, работник Предприятия допускается до работы. </a:t>
            </a:r>
            <a:endParaRPr 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82563" lvl="1" indent="-174625">
              <a:buClr>
                <a:srgbClr val="008C95"/>
              </a:buClr>
            </a:pP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3.</a:t>
            </a:r>
            <a:r>
              <a:rPr lang="ru-RU" sz="1100" dirty="0">
                <a:latin typeface="Arial" panose="020B0604020202020204" pitchFamily="34" charset="0"/>
                <a:cs typeface="Arial" panose="020B0604020202020204" pitchFamily="34" charset="0"/>
              </a:rPr>
              <a:t>20 Не допускается блокировка пропуска (не допуск работника на работу) в последующие рабочие дни (смены) после выявления у работника признаков опьянения  и до применения к нему меры дисциплинарной ответственности в виде увольнения, либо увольнения по иным законным основаниям. 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157181" y="111889"/>
            <a:ext cx="11851200" cy="241495"/>
          </a:xfrm>
          <a:prstGeom prst="rect">
            <a:avLst/>
          </a:prstGeom>
          <a:solidFill>
            <a:srgbClr val="008C95"/>
          </a:solidFill>
          <a:ln w="25400" cap="flat" cmpd="sng" algn="ctr">
            <a:solidFill>
              <a:srgbClr val="008C95"/>
            </a:solidFill>
            <a:prstDash val="solid"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609600" lvl="1" indent="-609600" fontAlgn="base">
              <a:spcBef>
                <a:spcPct val="0"/>
              </a:spcBef>
              <a:spcAft>
                <a:spcPct val="0"/>
              </a:spcAft>
            </a:pPr>
            <a:r>
              <a:rPr lang="ru-RU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3</a:t>
            </a:r>
            <a:r>
              <a:rPr lang="ru-RU" sz="12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Общие положения</a:t>
            </a:r>
            <a:endParaRPr lang="ru-RU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Пятиугольник 13">
            <a:hlinkClick r:id="rId3" action="ppaction://hlinksldjump"/>
          </p:cNvPr>
          <p:cNvSpPr/>
          <p:nvPr/>
        </p:nvSpPr>
        <p:spPr bwMode="auto">
          <a:xfrm flipH="1">
            <a:off x="8806903" y="6521662"/>
            <a:ext cx="1588133" cy="237028"/>
          </a:xfrm>
          <a:prstGeom prst="homePlate">
            <a:avLst/>
          </a:prstGeom>
          <a:solidFill>
            <a:srgbClr val="008C95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rPr>
              <a:t>Назад</a:t>
            </a:r>
          </a:p>
        </p:txBody>
      </p:sp>
      <p:sp>
        <p:nvSpPr>
          <p:cNvPr id="15" name="Пятиугольник 14">
            <a:hlinkClick r:id="rId4" action="ppaction://hlinksldjump"/>
          </p:cNvPr>
          <p:cNvSpPr/>
          <p:nvPr/>
        </p:nvSpPr>
        <p:spPr bwMode="auto">
          <a:xfrm>
            <a:off x="10395036" y="6521662"/>
            <a:ext cx="1588133" cy="237028"/>
          </a:xfrm>
          <a:prstGeom prst="homePlate">
            <a:avLst/>
          </a:prstGeom>
          <a:solidFill>
            <a:srgbClr val="008C95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ru-RU" sz="1100" b="1" dirty="0" smtClean="0">
                <a:solidFill>
                  <a:schemeClr val="bg1"/>
                </a:solidFill>
                <a:latin typeface="Arial" charset="0"/>
              </a:rPr>
              <a:t>Далее</a:t>
            </a:r>
            <a:endParaRPr lang="ru-RU" sz="1100" b="1" dirty="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57181" y="4446137"/>
            <a:ext cx="11851200" cy="221122"/>
          </a:xfrm>
          <a:prstGeom prst="rect">
            <a:avLst/>
          </a:prstGeom>
          <a:solidFill>
            <a:srgbClr val="008C95"/>
          </a:solidFill>
          <a:ln w="25400" cap="flat" cmpd="sng" algn="ctr">
            <a:solidFill>
              <a:srgbClr val="008C95"/>
            </a:solidFill>
            <a:prstDash val="solid"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609600" lvl="1" indent="-609600" fontAlgn="base">
              <a:spcBef>
                <a:spcPct val="0"/>
              </a:spcBef>
              <a:spcAft>
                <a:spcPct val="0"/>
              </a:spcAft>
            </a:pPr>
            <a:r>
              <a:rPr lang="ru-RU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2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 Роли в процессе</a:t>
            </a:r>
            <a:endParaRPr lang="ru-RU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7" name="Таблица 6">
            <a:extLst>
              <a:ext uri="{FF2B5EF4-FFF2-40B4-BE49-F238E27FC236}">
                <a16:creationId xmlns:a16="http://schemas.microsoft.com/office/drawing/2014/main" id="{DBEECF2B-F298-4E00-B7D3-AB30D89C781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76388513"/>
              </p:ext>
            </p:extLst>
          </p:nvPr>
        </p:nvGraphicFramePr>
        <p:xfrm>
          <a:off x="157181" y="4667259"/>
          <a:ext cx="11867179" cy="1646914"/>
        </p:xfrm>
        <a:graphic>
          <a:graphicData uri="http://schemas.openxmlformats.org/drawingml/2006/table">
            <a:tbl>
              <a:tblPr firstRow="1" bandRow="1"/>
              <a:tblGrid>
                <a:gridCol w="1933894">
                  <a:extLst>
                    <a:ext uri="{9D8B030D-6E8A-4147-A177-3AD203B41FA5}">
                      <a16:colId xmlns:a16="http://schemas.microsoft.com/office/drawing/2014/main" val="2786733921"/>
                    </a:ext>
                  </a:extLst>
                </a:gridCol>
                <a:gridCol w="9933285">
                  <a:extLst>
                    <a:ext uri="{9D8B030D-6E8A-4147-A177-3AD203B41FA5}">
                      <a16:colId xmlns:a16="http://schemas.microsoft.com/office/drawing/2014/main" val="3605220652"/>
                    </a:ext>
                  </a:extLst>
                </a:gridCol>
              </a:tblGrid>
              <a:tr h="254276">
                <a:tc>
                  <a:txBody>
                    <a:bodyPr/>
                    <a:lstStyle>
                      <a:lvl1pPr marL="0" algn="l" defTabSz="937432" rtl="0" eaLnBrk="1" latinLnBrk="0" hangingPunct="1">
                        <a:defRPr sz="1847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68714" algn="l" defTabSz="937432" rtl="0" eaLnBrk="1" latinLnBrk="0" hangingPunct="1">
                        <a:defRPr sz="1847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37432" algn="l" defTabSz="937432" rtl="0" eaLnBrk="1" latinLnBrk="0" hangingPunct="1">
                        <a:defRPr sz="1847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406147" algn="l" defTabSz="937432" rtl="0" eaLnBrk="1" latinLnBrk="0" hangingPunct="1">
                        <a:defRPr sz="1847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74863" algn="l" defTabSz="937432" rtl="0" eaLnBrk="1" latinLnBrk="0" hangingPunct="1">
                        <a:defRPr sz="1847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343579" algn="l" defTabSz="937432" rtl="0" eaLnBrk="1" latinLnBrk="0" hangingPunct="1">
                        <a:defRPr sz="1847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812298" algn="l" defTabSz="937432" rtl="0" eaLnBrk="1" latinLnBrk="0" hangingPunct="1">
                        <a:defRPr sz="1847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81011" algn="l" defTabSz="937432" rtl="0" eaLnBrk="1" latinLnBrk="0" hangingPunct="1">
                        <a:defRPr sz="1847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749726" algn="l" defTabSz="937432" rtl="0" eaLnBrk="1" latinLnBrk="0" hangingPunct="1">
                        <a:defRPr sz="1847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marL="0" indent="0">
                        <a:lnSpc>
                          <a:spcPct val="100000"/>
                        </a:lnSpc>
                      </a:pPr>
                      <a:r>
                        <a:rPr lang="ru-RU" sz="1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Роли в процессе</a:t>
                      </a:r>
                      <a:endParaRPr lang="ru-RU" sz="1100" b="0" dirty="0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8C95"/>
                    </a:solidFill>
                  </a:tcPr>
                </a:tc>
                <a:tc>
                  <a:txBody>
                    <a:bodyPr/>
                    <a:lstStyle>
                      <a:lvl1pPr marL="0" algn="l" defTabSz="937432" rtl="0" eaLnBrk="1" latinLnBrk="0" hangingPunct="1">
                        <a:defRPr sz="1847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68714" algn="l" defTabSz="937432" rtl="0" eaLnBrk="1" latinLnBrk="0" hangingPunct="1">
                        <a:defRPr sz="1847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37432" algn="l" defTabSz="937432" rtl="0" eaLnBrk="1" latinLnBrk="0" hangingPunct="1">
                        <a:defRPr sz="1847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406147" algn="l" defTabSz="937432" rtl="0" eaLnBrk="1" latinLnBrk="0" hangingPunct="1">
                        <a:defRPr sz="1847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74863" algn="l" defTabSz="937432" rtl="0" eaLnBrk="1" latinLnBrk="0" hangingPunct="1">
                        <a:defRPr sz="1847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343579" algn="l" defTabSz="937432" rtl="0" eaLnBrk="1" latinLnBrk="0" hangingPunct="1">
                        <a:defRPr sz="1847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812298" algn="l" defTabSz="937432" rtl="0" eaLnBrk="1" latinLnBrk="0" hangingPunct="1">
                        <a:defRPr sz="1847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81011" algn="l" defTabSz="937432" rtl="0" eaLnBrk="1" latinLnBrk="0" hangingPunct="1">
                        <a:defRPr sz="1847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749726" algn="l" defTabSz="937432" rtl="0" eaLnBrk="1" latinLnBrk="0" hangingPunct="1">
                        <a:defRPr sz="1847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122169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Описание</a:t>
                      </a:r>
                      <a:endParaRPr lang="ru-RU" sz="1100" baseline="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8C9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2169805"/>
                  </a:ext>
                </a:extLst>
              </a:tr>
              <a:tr h="418806">
                <a:tc>
                  <a:txBody>
                    <a:bodyPr/>
                    <a:lstStyle/>
                    <a:p>
                      <a:pPr marL="36000" algn="l" fontAlgn="ctr"/>
                      <a:r>
                        <a:rPr lang="ru-RU" sz="110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Работник</a:t>
                      </a:r>
                      <a:endParaRPr lang="ru-RU" sz="1100" u="none" strike="noStrike" kern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EEEF"/>
                    </a:solidFill>
                  </a:tcPr>
                </a:tc>
                <a:tc>
                  <a:txBody>
                    <a:bodyPr/>
                    <a:lstStyle/>
                    <a:p>
                      <a:pPr marL="36000" marR="0" lvl="0" indent="0" algn="l" defTabSz="122169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u="none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Физическое лицо, вступившее в трудовые правоотношения с работодателем, у которого выявлены признаки опьянения (алкогольного, наркотического или иного токсического)</a:t>
                      </a:r>
                      <a:endParaRPr lang="ru-RU" sz="1100" u="none" strike="noStrike" kern="1200" baseline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10902553"/>
                  </a:ext>
                </a:extLst>
              </a:tr>
              <a:tr h="338410">
                <a:tc>
                  <a:txBody>
                    <a:bodyPr/>
                    <a:lstStyle>
                      <a:lvl1pPr marL="0" algn="l" defTabSz="937432" rtl="0" eaLnBrk="1" latinLnBrk="0" hangingPunct="1">
                        <a:defRPr sz="1847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68714" algn="l" defTabSz="937432" rtl="0" eaLnBrk="1" latinLnBrk="0" hangingPunct="1">
                        <a:defRPr sz="1847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37432" algn="l" defTabSz="937432" rtl="0" eaLnBrk="1" latinLnBrk="0" hangingPunct="1">
                        <a:defRPr sz="1847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406147" algn="l" defTabSz="937432" rtl="0" eaLnBrk="1" latinLnBrk="0" hangingPunct="1">
                        <a:defRPr sz="1847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74863" algn="l" defTabSz="937432" rtl="0" eaLnBrk="1" latinLnBrk="0" hangingPunct="1">
                        <a:defRPr sz="1847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343579" algn="l" defTabSz="937432" rtl="0" eaLnBrk="1" latinLnBrk="0" hangingPunct="1">
                        <a:defRPr sz="1847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812298" algn="l" defTabSz="937432" rtl="0" eaLnBrk="1" latinLnBrk="0" hangingPunct="1">
                        <a:defRPr sz="1847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81011" algn="l" defTabSz="937432" rtl="0" eaLnBrk="1" latinLnBrk="0" hangingPunct="1">
                        <a:defRPr sz="1847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749726" algn="l" defTabSz="937432" rtl="0" eaLnBrk="1" latinLnBrk="0" hangingPunct="1">
                        <a:defRPr sz="1847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36000" marR="0" lvl="0" indent="0" algn="l" defTabSz="937432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Непосредственный руководитель</a:t>
                      </a:r>
                      <a:endParaRPr lang="ru-RU" sz="1100" u="none" strike="noStrike" kern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8C95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37432" rtl="0" eaLnBrk="1" latinLnBrk="0" hangingPunct="1">
                        <a:defRPr sz="1847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68714" algn="l" defTabSz="937432" rtl="0" eaLnBrk="1" latinLnBrk="0" hangingPunct="1">
                        <a:defRPr sz="1847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37432" algn="l" defTabSz="937432" rtl="0" eaLnBrk="1" latinLnBrk="0" hangingPunct="1">
                        <a:defRPr sz="1847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406147" algn="l" defTabSz="937432" rtl="0" eaLnBrk="1" latinLnBrk="0" hangingPunct="1">
                        <a:defRPr sz="1847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74863" algn="l" defTabSz="937432" rtl="0" eaLnBrk="1" latinLnBrk="0" hangingPunct="1">
                        <a:defRPr sz="1847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343579" algn="l" defTabSz="937432" rtl="0" eaLnBrk="1" latinLnBrk="0" hangingPunct="1">
                        <a:defRPr sz="1847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812298" algn="l" defTabSz="937432" rtl="0" eaLnBrk="1" latinLnBrk="0" hangingPunct="1">
                        <a:defRPr sz="1847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81011" algn="l" defTabSz="937432" rtl="0" eaLnBrk="1" latinLnBrk="0" hangingPunct="1">
                        <a:defRPr sz="1847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749726" algn="l" defTabSz="937432" rtl="0" eaLnBrk="1" latinLnBrk="0" hangingPunct="1">
                        <a:defRPr sz="1847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36000" marR="0" indent="0" algn="l" defTabSz="1221698" rtl="0" eaLnBrk="1" fontAlgn="auto" latinLnBrk="0" hangingPunct="1">
                        <a:lnSpc>
                          <a:spcPct val="100000"/>
                        </a:lnSpc>
                        <a:spcBef>
                          <a:spcPts val="225"/>
                        </a:spcBef>
                        <a:spcAft>
                          <a:spcPts val="225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Физическое</a:t>
                      </a:r>
                      <a:r>
                        <a:rPr lang="ru-RU" sz="1100" kern="1200" baseline="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л</a:t>
                      </a:r>
                      <a:r>
                        <a:rPr lang="ru-RU" sz="1100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ицо, у которого работник находится в прямом подчинении.</a:t>
                      </a:r>
                      <a:r>
                        <a:rPr lang="ru-RU" sz="1100" kern="1200" baseline="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В нерабочее время с 17:00 до 8.00 и в праздничные дни – начальник смены</a:t>
                      </a:r>
                      <a:endParaRPr lang="ru-RU" sz="1100" u="none" strike="noStrike" kern="1200" baseline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10284760"/>
                  </a:ext>
                </a:extLst>
              </a:tr>
              <a:tr h="254276">
                <a:tc>
                  <a:txBody>
                    <a:bodyPr/>
                    <a:lstStyle>
                      <a:lvl1pPr marL="0" algn="l" defTabSz="937432" rtl="0" eaLnBrk="1" latinLnBrk="0" hangingPunct="1">
                        <a:defRPr sz="1847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68714" algn="l" defTabSz="937432" rtl="0" eaLnBrk="1" latinLnBrk="0" hangingPunct="1">
                        <a:defRPr sz="1847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37432" algn="l" defTabSz="937432" rtl="0" eaLnBrk="1" latinLnBrk="0" hangingPunct="1">
                        <a:defRPr sz="1847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406147" algn="l" defTabSz="937432" rtl="0" eaLnBrk="1" latinLnBrk="0" hangingPunct="1">
                        <a:defRPr sz="1847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74863" algn="l" defTabSz="937432" rtl="0" eaLnBrk="1" latinLnBrk="0" hangingPunct="1">
                        <a:defRPr sz="1847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343579" algn="l" defTabSz="937432" rtl="0" eaLnBrk="1" latinLnBrk="0" hangingPunct="1">
                        <a:defRPr sz="1847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812298" algn="l" defTabSz="937432" rtl="0" eaLnBrk="1" latinLnBrk="0" hangingPunct="1">
                        <a:defRPr sz="1847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81011" algn="l" defTabSz="937432" rtl="0" eaLnBrk="1" latinLnBrk="0" hangingPunct="1">
                        <a:defRPr sz="1847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749726" algn="l" defTabSz="937432" rtl="0" eaLnBrk="1" latinLnBrk="0" hangingPunct="1">
                        <a:defRPr sz="1847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36000" algn="l" fontAlgn="ctr"/>
                      <a:r>
                        <a:rPr lang="ru-RU" sz="110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Работник</a:t>
                      </a:r>
                      <a:r>
                        <a:rPr lang="ru-RU" sz="1100" u="none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ЧОП</a:t>
                      </a:r>
                      <a:endParaRPr lang="ru-RU" sz="1100" u="none" strike="noStrike" kern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8C95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37432" rtl="0" eaLnBrk="1" latinLnBrk="0" hangingPunct="1">
                        <a:defRPr sz="1847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68714" algn="l" defTabSz="937432" rtl="0" eaLnBrk="1" latinLnBrk="0" hangingPunct="1">
                        <a:defRPr sz="1847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37432" algn="l" defTabSz="937432" rtl="0" eaLnBrk="1" latinLnBrk="0" hangingPunct="1">
                        <a:defRPr sz="1847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406147" algn="l" defTabSz="937432" rtl="0" eaLnBrk="1" latinLnBrk="0" hangingPunct="1">
                        <a:defRPr sz="1847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74863" algn="l" defTabSz="937432" rtl="0" eaLnBrk="1" latinLnBrk="0" hangingPunct="1">
                        <a:defRPr sz="1847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343579" algn="l" defTabSz="937432" rtl="0" eaLnBrk="1" latinLnBrk="0" hangingPunct="1">
                        <a:defRPr sz="1847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812298" algn="l" defTabSz="937432" rtl="0" eaLnBrk="1" latinLnBrk="0" hangingPunct="1">
                        <a:defRPr sz="1847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81011" algn="l" defTabSz="937432" rtl="0" eaLnBrk="1" latinLnBrk="0" hangingPunct="1">
                        <a:defRPr sz="1847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749726" algn="l" defTabSz="937432" rtl="0" eaLnBrk="1" latinLnBrk="0" hangingPunct="1">
                        <a:defRPr sz="1847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36000" lvl="0" algn="l"/>
                      <a:r>
                        <a:rPr lang="ru-RU" sz="1100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Работник</a:t>
                      </a:r>
                      <a:r>
                        <a:rPr lang="ru-RU" sz="1100" kern="1200" baseline="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sz="1100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организации, оказывающей охранные услуги на договорной основе с Предприятием (ЧОП)</a:t>
                      </a:r>
                      <a:endParaRPr lang="en-US" sz="1100" kern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27695250"/>
                  </a:ext>
                </a:extLst>
              </a:tr>
              <a:tr h="275314">
                <a:tc>
                  <a:txBody>
                    <a:bodyPr/>
                    <a:lstStyle>
                      <a:lvl1pPr marL="0" algn="l" defTabSz="937432" rtl="0" eaLnBrk="1" latinLnBrk="0" hangingPunct="1">
                        <a:defRPr sz="1847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68714" algn="l" defTabSz="937432" rtl="0" eaLnBrk="1" latinLnBrk="0" hangingPunct="1">
                        <a:defRPr sz="1847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37432" algn="l" defTabSz="937432" rtl="0" eaLnBrk="1" latinLnBrk="0" hangingPunct="1">
                        <a:defRPr sz="1847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406147" algn="l" defTabSz="937432" rtl="0" eaLnBrk="1" latinLnBrk="0" hangingPunct="1">
                        <a:defRPr sz="1847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74863" algn="l" defTabSz="937432" rtl="0" eaLnBrk="1" latinLnBrk="0" hangingPunct="1">
                        <a:defRPr sz="1847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343579" algn="l" defTabSz="937432" rtl="0" eaLnBrk="1" latinLnBrk="0" hangingPunct="1">
                        <a:defRPr sz="1847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812298" algn="l" defTabSz="937432" rtl="0" eaLnBrk="1" latinLnBrk="0" hangingPunct="1">
                        <a:defRPr sz="1847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81011" algn="l" defTabSz="937432" rtl="0" eaLnBrk="1" latinLnBrk="0" hangingPunct="1">
                        <a:defRPr sz="1847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749726" algn="l" defTabSz="937432" rtl="0" eaLnBrk="1" latinLnBrk="0" hangingPunct="1">
                        <a:defRPr sz="1847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36000" algn="l" fontAlgn="ctr"/>
                      <a:r>
                        <a:rPr lang="ru-RU" sz="110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Работник Центра Здоровья</a:t>
                      </a:r>
                      <a:endParaRPr lang="ru-RU" sz="1100" u="none" strike="noStrike" kern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EEEF"/>
                    </a:solidFill>
                  </a:tcPr>
                </a:tc>
                <a:tc>
                  <a:txBody>
                    <a:bodyPr/>
                    <a:lstStyle>
                      <a:lvl1pPr marL="0" algn="l" defTabSz="937432" rtl="0" eaLnBrk="1" latinLnBrk="0" hangingPunct="1">
                        <a:defRPr sz="1847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68714" algn="l" defTabSz="937432" rtl="0" eaLnBrk="1" latinLnBrk="0" hangingPunct="1">
                        <a:defRPr sz="1847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37432" algn="l" defTabSz="937432" rtl="0" eaLnBrk="1" latinLnBrk="0" hangingPunct="1">
                        <a:defRPr sz="1847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406147" algn="l" defTabSz="937432" rtl="0" eaLnBrk="1" latinLnBrk="0" hangingPunct="1">
                        <a:defRPr sz="1847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74863" algn="l" defTabSz="937432" rtl="0" eaLnBrk="1" latinLnBrk="0" hangingPunct="1">
                        <a:defRPr sz="1847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343579" algn="l" defTabSz="937432" rtl="0" eaLnBrk="1" latinLnBrk="0" hangingPunct="1">
                        <a:defRPr sz="1847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812298" algn="l" defTabSz="937432" rtl="0" eaLnBrk="1" latinLnBrk="0" hangingPunct="1">
                        <a:defRPr sz="1847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81011" algn="l" defTabSz="937432" rtl="0" eaLnBrk="1" latinLnBrk="0" hangingPunct="1">
                        <a:defRPr sz="1847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749726" algn="l" defTabSz="937432" rtl="0" eaLnBrk="1" latinLnBrk="0" hangingPunct="1">
                        <a:defRPr sz="1847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36000" marR="0" lvl="0" indent="0" algn="l" defTabSz="1221698" rtl="0" eaLnBrk="1" fontAlgn="auto" latinLnBrk="0" hangingPunct="1">
                        <a:lnSpc>
                          <a:spcPct val="100000"/>
                        </a:lnSpc>
                        <a:spcBef>
                          <a:spcPts val="225"/>
                        </a:spcBef>
                        <a:spcAft>
                          <a:spcPts val="225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Медицинский работник (врач, фельдшер) находящийся на территории Предприятия в оборудованном медицинском помещении.</a:t>
                      </a:r>
                      <a:endParaRPr kumimoji="0" lang="ru-RU" sz="11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6966952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04820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ятиугольник 7">
            <a:hlinkClick r:id="rId2" action="ppaction://hlinksldjump"/>
          </p:cNvPr>
          <p:cNvSpPr/>
          <p:nvPr/>
        </p:nvSpPr>
        <p:spPr bwMode="auto">
          <a:xfrm flipH="1">
            <a:off x="8806903" y="6521662"/>
            <a:ext cx="1588133" cy="237028"/>
          </a:xfrm>
          <a:prstGeom prst="homePlate">
            <a:avLst/>
          </a:prstGeom>
          <a:solidFill>
            <a:srgbClr val="008C95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rPr>
              <a:t>Назад</a:t>
            </a:r>
          </a:p>
        </p:txBody>
      </p:sp>
      <p:sp>
        <p:nvSpPr>
          <p:cNvPr id="9" name="Пятиугольник 8">
            <a:hlinkClick r:id="rId3" action="ppaction://hlinksldjump"/>
          </p:cNvPr>
          <p:cNvSpPr/>
          <p:nvPr/>
        </p:nvSpPr>
        <p:spPr bwMode="auto">
          <a:xfrm>
            <a:off x="10395036" y="6521662"/>
            <a:ext cx="1588133" cy="237028"/>
          </a:xfrm>
          <a:prstGeom prst="homePlate">
            <a:avLst/>
          </a:prstGeom>
          <a:solidFill>
            <a:srgbClr val="008C95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ru-RU" sz="1100" b="1" dirty="0" smtClean="0">
                <a:solidFill>
                  <a:schemeClr val="bg1"/>
                </a:solidFill>
                <a:latin typeface="Arial" charset="0"/>
              </a:rPr>
              <a:t>Далее</a:t>
            </a:r>
            <a:endParaRPr lang="ru-RU" sz="1100" b="1" dirty="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71450" y="254534"/>
            <a:ext cx="11786688" cy="278135"/>
          </a:xfrm>
          <a:prstGeom prst="rect">
            <a:avLst/>
          </a:prstGeom>
          <a:solidFill>
            <a:srgbClr val="008C95"/>
          </a:solidFill>
          <a:ln w="25400" cap="flat" cmpd="sng" algn="ctr">
            <a:solidFill>
              <a:srgbClr val="008C95"/>
            </a:solidFill>
            <a:prstDash val="solid"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609600" lvl="1" indent="-609600" fontAlgn="base">
              <a:spcBef>
                <a:spcPct val="0"/>
              </a:spcBef>
              <a:spcAft>
                <a:spcPct val="0"/>
              </a:spcAft>
            </a:pPr>
            <a:r>
              <a:rPr lang="ru-RU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2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5. Описание процесса</a:t>
            </a:r>
            <a:endParaRPr lang="ru-RU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4"/>
          <a:srcRect l="543" r="359"/>
          <a:stretch/>
        </p:blipFill>
        <p:spPr>
          <a:xfrm>
            <a:off x="171451" y="904875"/>
            <a:ext cx="11786688" cy="5128468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203832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ятиугольник 1">
            <a:hlinkClick r:id="rId2" action="ppaction://hlinksldjump"/>
          </p:cNvPr>
          <p:cNvSpPr/>
          <p:nvPr/>
        </p:nvSpPr>
        <p:spPr bwMode="auto">
          <a:xfrm flipH="1">
            <a:off x="8806903" y="6521662"/>
            <a:ext cx="1588133" cy="237028"/>
          </a:xfrm>
          <a:prstGeom prst="homePlate">
            <a:avLst/>
          </a:prstGeom>
          <a:solidFill>
            <a:srgbClr val="008C95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rPr>
              <a:t>Назад</a:t>
            </a:r>
          </a:p>
        </p:txBody>
      </p:sp>
      <p:sp>
        <p:nvSpPr>
          <p:cNvPr id="3" name="Пятиугольник 2">
            <a:hlinkClick r:id="" action="ppaction://noaction"/>
          </p:cNvPr>
          <p:cNvSpPr/>
          <p:nvPr/>
        </p:nvSpPr>
        <p:spPr bwMode="auto">
          <a:xfrm>
            <a:off x="10395036" y="6521662"/>
            <a:ext cx="1588133" cy="237028"/>
          </a:xfrm>
          <a:prstGeom prst="homePlate">
            <a:avLst/>
          </a:prstGeom>
          <a:solidFill>
            <a:srgbClr val="008C95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ru-RU" sz="1100" b="1" dirty="0" smtClean="0">
                <a:solidFill>
                  <a:schemeClr val="bg1"/>
                </a:solidFill>
                <a:latin typeface="Arial" charset="0"/>
              </a:rPr>
              <a:t>Далее</a:t>
            </a:r>
            <a:endParaRPr lang="ru-RU" sz="1100" b="1" dirty="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97949" y="147348"/>
            <a:ext cx="11785221" cy="216000"/>
          </a:xfrm>
          <a:prstGeom prst="rect">
            <a:avLst/>
          </a:prstGeom>
          <a:solidFill>
            <a:srgbClr val="008C95"/>
          </a:solidFill>
          <a:ln w="25400" cap="flat" cmpd="sng" algn="ctr">
            <a:solidFill>
              <a:srgbClr val="008C95"/>
            </a:solidFill>
            <a:prstDash val="solid"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609600" lvl="1" indent="-609600" fontAlgn="base">
              <a:spcBef>
                <a:spcPct val="0"/>
              </a:spcBef>
              <a:spcAft>
                <a:spcPct val="0"/>
              </a:spcAft>
            </a:pPr>
            <a:r>
              <a:rPr lang="ru-RU" sz="11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Приложение №1</a:t>
            </a:r>
            <a:endParaRPr lang="ru-RU" sz="11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37702113"/>
              </p:ext>
            </p:extLst>
          </p:nvPr>
        </p:nvGraphicFramePr>
        <p:xfrm>
          <a:off x="197947" y="679176"/>
          <a:ext cx="11803553" cy="436766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433759">
                  <a:extLst>
                    <a:ext uri="{9D8B030D-6E8A-4147-A177-3AD203B41FA5}">
                      <a16:colId xmlns:a16="http://schemas.microsoft.com/office/drawing/2014/main" val="160803806"/>
                    </a:ext>
                  </a:extLst>
                </a:gridCol>
                <a:gridCol w="9369794">
                  <a:extLst>
                    <a:ext uri="{9D8B030D-6E8A-4147-A177-3AD203B41FA5}">
                      <a16:colId xmlns:a16="http://schemas.microsoft.com/office/drawing/2014/main" val="1340534249"/>
                    </a:ext>
                  </a:extLst>
                </a:gridCol>
              </a:tblGrid>
              <a:tr h="35944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КПБ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mpd="sng">
                      <a:noFill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EEE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Ключевые Правила Безопасности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EE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61613786"/>
                  </a:ext>
                </a:extLst>
              </a:tr>
              <a:tr h="35944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КПП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mpd="sng">
                      <a:noFill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EEE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Контрольно- </a:t>
                      </a:r>
                      <a:r>
                        <a:rPr lang="ru-RU" sz="11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пропускной пункт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EE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97716376"/>
                  </a:ext>
                </a:extLst>
              </a:tr>
              <a:tr h="35944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МО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mpd="sng">
                      <a:noFill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EEE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Медицинское </a:t>
                      </a:r>
                      <a:r>
                        <a:rPr lang="ru-RU" sz="1100" dirty="0" smtClean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освидетельствование </a:t>
                      </a:r>
                      <a:r>
                        <a:rPr lang="ru-RU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 состояния алкогольного и/ или наркотического опьянения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EE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19028959"/>
                  </a:ext>
                </a:extLst>
              </a:tr>
              <a:tr h="41382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Непосредственный руководитель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mpd="sng">
                      <a:noFill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EEE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Прямой руководитель (куратор договора) </a:t>
                      </a:r>
                      <a:r>
                        <a:rPr lang="ru-RU" sz="1100" dirty="0" smtClean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или заменяющее </a:t>
                      </a:r>
                      <a:r>
                        <a:rPr lang="ru-RU" sz="11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его лицо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EE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94514386"/>
                  </a:ext>
                </a:extLst>
              </a:tr>
              <a:tr h="35944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HR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mpd="sng">
                      <a:noFill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EE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Ответственный сотрудник </a:t>
                      </a:r>
                      <a:r>
                        <a:rPr lang="en-US" sz="11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HR-</a:t>
                      </a:r>
                      <a:r>
                        <a:rPr lang="ru-RU" sz="11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службы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EE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587201"/>
                  </a:ext>
                </a:extLst>
              </a:tr>
              <a:tr h="35944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ОТ и ПБ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mpd="sng">
                      <a:noFill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EEE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Охрана труда и </a:t>
                      </a:r>
                      <a:r>
                        <a:rPr lang="ru-RU" sz="1100" dirty="0" smtClean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промышленная безопасность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EE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99497602"/>
                  </a:ext>
                </a:extLst>
              </a:tr>
              <a:tr h="35944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b="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РФ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mpd="sng">
                      <a:noFill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EEE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Российская Федерация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EE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55551724"/>
                  </a:ext>
                </a:extLst>
              </a:tr>
              <a:tr h="35944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b="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ТК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mpd="sng">
                      <a:noFill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EEE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Трудовой кодекс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EE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14155455"/>
                  </a:ext>
                </a:extLst>
              </a:tr>
              <a:tr h="35944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ЦЗ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mpd="sng">
                      <a:noFill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EEE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Центр здоровья (здравпункт)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EE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50892003"/>
                  </a:ext>
                </a:extLst>
              </a:tr>
              <a:tr h="35944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ЧОП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mpd="sng">
                      <a:noFill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EEE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Частное охранное предприятие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EE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94758932"/>
                  </a:ext>
                </a:extLst>
              </a:tr>
              <a:tr h="35944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ЭБ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mpd="sng">
                      <a:noFill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EEE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Экономическая безопасность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EE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64811544"/>
                  </a:ext>
                </a:extLst>
              </a:tr>
              <a:tr h="359440">
                <a:tc>
                  <a:txBody>
                    <a:bodyPr/>
                    <a:lstStyle/>
                    <a:p>
                      <a:pPr marL="161925" indent="-144145"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161925" algn="l"/>
                        </a:tabLst>
                      </a:pPr>
                      <a:r>
                        <a:rPr lang="ru-RU" sz="1100" b="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ЭСМО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mpd="sng">
                      <a:noFill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EEE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Электронная система медицинского осмотра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EE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12077798"/>
                  </a:ext>
                </a:extLst>
              </a:tr>
            </a:tbl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464213" y="5172478"/>
            <a:ext cx="4836580" cy="27347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1100" i="1" u="sng" dirty="0">
                <a:solidFill>
                  <a:srgbClr val="0000FF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  <a:hlinkClick r:id="rId3"/>
              </a:rPr>
              <a:t>Термины корпоративного </a:t>
            </a:r>
            <a:r>
              <a:rPr lang="ru-RU" sz="1100" i="1" u="sng" dirty="0" smtClean="0">
                <a:solidFill>
                  <a:srgbClr val="0000FF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  <a:hlinkClick r:id="rId3"/>
              </a:rPr>
              <a:t>словаря</a:t>
            </a:r>
            <a:r>
              <a:rPr lang="ru-RU" sz="1100" i="1" u="sng" dirty="0" smtClean="0">
                <a:solidFill>
                  <a:srgbClr val="0000FF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100" i="1" u="sng" dirty="0">
                <a:solidFill>
                  <a:srgbClr val="0000FF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https://social.sibur.ru/group/607/files/</a:t>
            </a:r>
            <a:endParaRPr lang="ru-RU" sz="1100" i="1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97947" y="434844"/>
            <a:ext cx="11785221" cy="237394"/>
          </a:xfrm>
          <a:prstGeom prst="rect">
            <a:avLst/>
          </a:prstGeom>
          <a:solidFill>
            <a:srgbClr val="008C95"/>
          </a:solidFill>
          <a:ln w="25400" cap="flat" cmpd="sng" algn="ctr">
            <a:solidFill>
              <a:srgbClr val="008C95"/>
            </a:solidFill>
            <a:prstDash val="solid"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609600" lvl="1" indent="-609600" fontAlgn="base">
              <a:spcBef>
                <a:spcPct val="0"/>
              </a:spcBef>
              <a:spcAft>
                <a:spcPct val="0"/>
              </a:spcAft>
            </a:pPr>
            <a:r>
              <a:rPr lang="ru-RU" sz="11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Термины, определения и сокращения</a:t>
            </a:r>
            <a:endParaRPr lang="ru-RU" sz="11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85969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3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08C95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Другая 3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08C95"/>
    </a:hlink>
    <a:folHlink>
      <a:srgbClr val="954F7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7555</TotalTime>
  <Words>1977</Words>
  <Application>Microsoft Office PowerPoint</Application>
  <PresentationFormat>Широкоэкранный</PresentationFormat>
  <Paragraphs>133</Paragraphs>
  <Slides>6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3" baseType="lpstr">
      <vt:lpstr>Arial</vt:lpstr>
      <vt:lpstr>Arial Narrow</vt:lpstr>
      <vt:lpstr>Calibri</vt:lpstr>
      <vt:lpstr>Calibri Light</vt:lpstr>
      <vt:lpstr>Times New Roman</vt:lpstr>
      <vt:lpstr>Wingdings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SIBUR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Морозов Михаил Дмитриевич</dc:creator>
  <cp:lastModifiedBy>Галеев Эмиль Борисович</cp:lastModifiedBy>
  <cp:revision>355</cp:revision>
  <cp:lastPrinted>2022-12-15T11:49:52Z</cp:lastPrinted>
  <dcterms:created xsi:type="dcterms:W3CDTF">2021-03-24T07:53:37Z</dcterms:created>
  <dcterms:modified xsi:type="dcterms:W3CDTF">2023-01-18T05:21:17Z</dcterms:modified>
</cp:coreProperties>
</file>