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186" r:id="rId3"/>
  </p:sldMasterIdLst>
  <p:notesMasterIdLst>
    <p:notesMasterId r:id="rId6"/>
  </p:notesMasterIdLst>
  <p:handoutMasterIdLst>
    <p:handoutMasterId r:id="rId7"/>
  </p:handoutMasterIdLst>
  <p:sldIdLst>
    <p:sldId id="304" r:id="rId4"/>
    <p:sldId id="307" r:id="rId5"/>
  </p:sldIdLst>
  <p:sldSz cx="9906000" cy="6858000" type="A4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шина Екатерина Васильевна" initials="КЕВ" lastIdx="6" clrIdx="0"/>
  <p:cmAuthor id="1" name="Иванов Игорь Николаевич" initials="ИИН" lastIdx="25" clrIdx="1"/>
  <p:cmAuthor id="2" name="Тихомирова Ольга Петровна" initials="ТОП" lastIdx="2" clrIdx="2">
    <p:extLst>
      <p:ext uri="{19B8F6BF-5375-455C-9EA6-DF929625EA0E}">
        <p15:presenceInfo xmlns:p15="http://schemas.microsoft.com/office/powerpoint/2012/main" userId="Тихомирова Ольга Петровна" providerId="None"/>
      </p:ext>
    </p:extLst>
  </p:cmAuthor>
  <p:cmAuthor id="3" name="Проволоцкая Ольга Николаевна" initials="ПОН" lastIdx="8" clrIdx="3">
    <p:extLst>
      <p:ext uri="{19B8F6BF-5375-455C-9EA6-DF929625EA0E}">
        <p15:presenceInfo xmlns:p15="http://schemas.microsoft.com/office/powerpoint/2012/main" userId="Проволоцкая Ольг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B2D2D8"/>
    <a:srgbClr val="F58A1F"/>
    <a:srgbClr val="F2F2F2"/>
    <a:srgbClr val="D0D0D0"/>
    <a:srgbClr val="808080"/>
    <a:srgbClr val="E5F2F2"/>
    <a:srgbClr val="C5C5C5"/>
    <a:srgbClr val="D5D5D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8934" autoAdjust="0"/>
  </p:normalViewPr>
  <p:slideViewPr>
    <p:cSldViewPr snapToGrid="0">
      <p:cViewPr varScale="1">
        <p:scale>
          <a:sx n="111" d="100"/>
          <a:sy n="111" d="100"/>
        </p:scale>
        <p:origin x="1542" y="114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04.07.2024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04.07.2024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0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45295120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9" name="Слайд think-cell" r:id="rId19" imgW="270" imgH="270" progId="TCLayout.ActiveDocument.1">
                  <p:embed/>
                </p:oleObj>
              </mc:Choice>
              <mc:Fallback>
                <p:oleObj name="Слайд think-cell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8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hyperlink" Target="https://sharepoint/orgunits/otpb/CommonDocuments/Forms/AllItems.aspx?RootFolder=%2Forgunits%2Fotpb%2FCommonDocuments%2F%D0%9E%D0%97%D0%B8%D0%91%D0%A2%2F%D0%A1%D0%A2%D0%9F%2F%D0%9F%D1%80%D0%B8%D0%BB%D0%BE%D0%B6%D0%B5%D0%BD%D0%B8%D1%8F%20%D0%BA%20%D0%A1%D0%A2%D0%9F&amp;InitialTabId=Ribbon%2EDocument&amp;VisibilityContext=WSSTabPersistence" TargetMode="Externa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hyperlink" Target="https://sharepoint/orgunits/otpb/CommonDocuments/Forms/AllItems.aspx?RootFolder=%2Forgunits%2Fotpb%2FCommonDocuments%2F%D0%9E%D0%97%D0%B8%D0%91%D0%A2%2F%D0%A1%D0%A2%D0%9F%2F%D0%9F%D1%80%D0%B8%D0%BB%D0%BE%D0%B6%D0%B5%D0%BD%D0%B8%D1%8F%20%D0%BA%20%D0%A1%D0%A2%D0%9F&amp;InitialTabId=Ribbon%2EDocument&amp;VisibilityContext=WSSTabPersistence" TargetMode="Externa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10708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9" name="Слайд think-cell" r:id="rId5" imgW="444" imgH="446" progId="TCLayout.ActiveDocument.1">
                  <p:embed/>
                </p:oleObj>
              </mc:Choice>
              <mc:Fallback>
                <p:oleObj name="Слайд think-cell" r:id="rId5" imgW="444" imgH="44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1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5227" y="417502"/>
            <a:ext cx="9610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8C95"/>
                </a:solidFill>
              </a:rPr>
              <a:t>Правила заполнени</a:t>
            </a:r>
            <a:r>
              <a:rPr lang="ru-RU" dirty="0">
                <a:solidFill>
                  <a:srgbClr val="008C95"/>
                </a:solidFill>
              </a:rPr>
              <a:t>я</a:t>
            </a:r>
            <a:r>
              <a:rPr lang="ru-RU" dirty="0" smtClean="0">
                <a:solidFill>
                  <a:srgbClr val="008C95"/>
                </a:solidFill>
              </a:rPr>
              <a:t> Анкеты </a:t>
            </a:r>
            <a:r>
              <a:rPr lang="ru-RU" dirty="0">
                <a:solidFill>
                  <a:srgbClr val="008C95"/>
                </a:solidFill>
              </a:rPr>
              <a:t>опасностей и связанных с ними рисков на рабочем месте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5" y="970256"/>
            <a:ext cx="962025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1000" u="sng" dirty="0" smtClean="0">
                <a:hlinkClick r:id="rId7"/>
              </a:rPr>
              <a:t>Анкета опасностей и связанных с ними рисков </a:t>
            </a:r>
            <a:r>
              <a:rPr lang="ru-RU" sz="1000" dirty="0" smtClean="0"/>
              <a:t>на рабочем месте  заполняется: </a:t>
            </a:r>
          </a:p>
          <a:p>
            <a:pPr marL="685800" lvl="1" indent="-22860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Для УО в каждой функции/подразделении на все должности/профессии, входящие в структуру данного подразделения, с учетом работы в подразделении / здании подрядчиков и посетителей, а также возможных командировок и передвижений,</a:t>
            </a:r>
          </a:p>
          <a:p>
            <a:pPr marL="685800" lvl="1" indent="-22860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Для предприятия на каждую типовую профессию / должность с учетом работы в подразделении подрядчиков и посетителей.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Заполнение Анкеты осуществляется представителями профессий / должностей (конкретные работники выбираются руководителем подразделения либо это может быть любой желающий).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Руководитель подразделения подготавливает бланк анкеты и передает его для заполнения.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Работник последовательно заполняет доступные поля в Анкете: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заполняет поле с описанием обслуживаемой зоны (например наименование оборудования; для офисных работников это кабинет / здание)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далее из списка выбирает выполняемую операцию (Важно! Для каждой группы обслуживаемого оборудования / зоны деятельности должны быть учтены ВСЕ выполняемые операции. Если перечисленных в списке действий недостаточно, выбирается «Другое» и в поле «Комментарии/ дополнения» вручную описывается дополнительная операция/ действие)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в поле «Группа опасностей» из списка выбирает одну из обобщенных групп опасностей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в поле «Опасность» из списка выбирает присущую данной операции опасность (Важно! Необходимо указать ВСЕ присущие данной операции опасности. На каждую опасность должна быть заполнена одна строка. Необходимо указывать реальные опасности, а не гипотетические (нереальные). В случае отсутствия в предложенном списке какой-либо опасности, выбирается под соответствующим группе опасностей номером «Другое» и в поле «Комментарии/ дополнения» самостоятельно вносится необходимое описание)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далее в поле «Возможные последствия / Риски для человека» по каждой опасности из списка выбирается ОДНО наиболее реальное последствие обозначенной опасности (Если какие-либо последствия имели место в трудовой деятельности работника - указывается наиболее тяжелое из фактических последствий. Если последствий от реализации опасности не было - указывается наиболее вероятный возможный риск. Если перечисленных в списке последствий недостаточно, выбирается «Другое» и в поле «Комментарии/ дополнения» вручную указывается необходимое.</a:t>
            </a:r>
          </a:p>
          <a:p>
            <a:pPr marL="628650" lvl="1" indent="-171450">
              <a:buClr>
                <a:srgbClr val="008C95"/>
              </a:buClr>
              <a:buFont typeface="Wingdings" panose="05000000000000000000" pitchFamily="2" charset="2"/>
              <a:buChar char="Ø"/>
            </a:pPr>
            <a:r>
              <a:rPr lang="ru-RU" sz="1000" dirty="0" smtClean="0"/>
              <a:t>в поле «Продолжительность» по каждой обозначенной опасности работник указывает коэффициент среднего времени воздействия (П) соответствующей опасности на него в течение рабочего дня/смены либо в среднем в течение рабочего времени за период (например, год) на основе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Методики</a:t>
            </a:r>
            <a:r>
              <a:rPr lang="en-US" sz="1000" u="sng" dirty="0" smtClean="0">
                <a:solidFill>
                  <a:srgbClr val="008C95"/>
                </a:solidFill>
                <a:hlinkClick r:id="rId7"/>
              </a:rPr>
              <a:t>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идентификации опасностей и  оценки рисков на рабочих местах</a:t>
            </a:r>
            <a:r>
              <a:rPr lang="ru-RU" sz="1000" dirty="0" smtClean="0">
                <a:hlinkClick r:id="rId7"/>
              </a:rPr>
              <a:t>  </a:t>
            </a:r>
            <a:r>
              <a:rPr lang="ru-RU" sz="1000" dirty="0" smtClean="0"/>
              <a:t>или Единой корпоративной матрицей оценки рисков.</a:t>
            </a:r>
          </a:p>
          <a:p>
            <a:pPr marL="228600" indent="-228600">
              <a:buFont typeface="+mj-lt"/>
              <a:buAutoNum type="arabicPeriod" startAt="4"/>
            </a:pPr>
            <a:r>
              <a:rPr lang="ru-RU" sz="1000" dirty="0" smtClean="0"/>
              <a:t>После определения (идентификации) работником ВСЕХ воздействующих на него опасностей и фактических / возможных последствий работник может предложить дополнительные (к существующим на текущий момент) меры/ мероприятия по снижению вероятности возникновения описанных им рисков/ устранению возможных опасностей / сокращению времени воздействия опасностей. Это могут быть как технические, так и организационные мероприятия. Мероприятия описываются в поле «Предлагаемые меры по управлению/снижению риска».</a:t>
            </a:r>
          </a:p>
          <a:p>
            <a:pPr marL="228600" indent="-228600">
              <a:buFont typeface="+mj-lt"/>
              <a:buAutoNum type="arabicPeriod" startAt="4"/>
            </a:pPr>
            <a:r>
              <a:rPr lang="ru-RU" sz="1000" dirty="0" smtClean="0"/>
              <a:t>В поле «Комментарии / дополнения» необходимо внести конструктивные пояснения по заполненным сведениям (например, конкретизировать источники опасности, уточнить обстоятельства опасных событий, или пояснить при выборе в других полях «Другое»).</a:t>
            </a:r>
          </a:p>
          <a:p>
            <a:pPr marL="228600" indent="-228600">
              <a:buFont typeface="+mj-lt"/>
              <a:buAutoNum type="arabicPeriod" startAt="4"/>
            </a:pPr>
            <a:r>
              <a:rPr lang="ru-RU" sz="1000" dirty="0" smtClean="0"/>
              <a:t>Заполняющий Анкету работник должен сначала ознакомиться с предыдущими записями по аналогичной профессии/должности (во избежание дублирования информации) и, при необходимости, дополнить. Результатом данной работы является максимально полно определенные опасности на всех рабочих местах.</a:t>
            </a:r>
            <a:endParaRPr lang="ru-RU" sz="10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3025" y="782971"/>
            <a:ext cx="6987321" cy="187285"/>
          </a:xfrm>
          <a:prstGeom prst="roundRect">
            <a:avLst/>
          </a:prstGeom>
          <a:noFill/>
          <a:ln w="19050">
            <a:solidFill>
              <a:srgbClr val="00B2C0"/>
            </a:solidFill>
          </a:ln>
        </p:spPr>
        <p:txBody>
          <a:bodyPr vert="horz" wrap="square" rtlCol="0">
            <a:spAutoFit/>
          </a:bodyPr>
          <a:lstStyle/>
          <a:p>
            <a:r>
              <a:rPr lang="ru-RU" sz="1100" b="1" i="1" kern="1200" dirty="0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00" b="1" i="1" kern="1200" dirty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1100" b="1" i="1" kern="1200" dirty="0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аполнение Анкеты </a:t>
            </a:r>
            <a:r>
              <a:rPr lang="ru-RU" sz="1100" b="1" i="1" kern="1200" dirty="0" err="1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ОиР</a:t>
            </a:r>
            <a:r>
              <a:rPr lang="ru-RU" sz="1100" b="1" i="1" kern="1200" dirty="0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 работниками представителями профессий/должностей</a:t>
            </a:r>
            <a:endParaRPr lang="ru-RU" sz="1100" b="1" i="1" kern="1200" dirty="0">
              <a:solidFill>
                <a:srgbClr val="008C9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3456" y="6595382"/>
            <a:ext cx="6417933" cy="140976"/>
          </a:xfrm>
        </p:spPr>
        <p:txBody>
          <a:bodyPr/>
          <a:lstStyle/>
          <a:p>
            <a:r>
              <a:rPr lang="ru-RU" dirty="0"/>
              <a:t>Разработчик: Гарбер Е.Г., тел. 58-55; (Охрана </a:t>
            </a:r>
            <a:r>
              <a:rPr lang="ru-RU" dirty="0" smtClean="0"/>
              <a:t>труда и промышленная безопасность)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17205" y="18359"/>
            <a:ext cx="2388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chemeClr val="bg1">
                    <a:lumMod val="65000"/>
                  </a:schemeClr>
                </a:solidFill>
              </a:rPr>
              <a:t>СТП СР/</a:t>
            </a:r>
            <a:r>
              <a:rPr lang="ru-RU" sz="1000" dirty="0" err="1">
                <a:solidFill>
                  <a:schemeClr val="bg1">
                    <a:lumMod val="65000"/>
                  </a:schemeClr>
                </a:solidFill>
              </a:rPr>
              <a:t>ОТПБиЭ</a:t>
            </a:r>
            <a:r>
              <a:rPr lang="ru-RU" sz="1000" dirty="0">
                <a:solidFill>
                  <a:schemeClr val="bg1">
                    <a:lumMod val="65000"/>
                  </a:schemeClr>
                </a:solidFill>
              </a:rPr>
              <a:t>/МУ08 редакция 4.0</a:t>
            </a:r>
          </a:p>
        </p:txBody>
      </p:sp>
    </p:spTree>
    <p:extLst>
      <p:ext uri="{BB962C8B-B14F-4D97-AF65-F5344CB8AC3E}">
        <p14:creationId xmlns:p14="http://schemas.microsoft.com/office/powerpoint/2010/main" val="230691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75126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6" name="Слайд think-cell" r:id="rId5" imgW="444" imgH="446" progId="TCLayout.ActiveDocument.1">
                  <p:embed/>
                </p:oleObj>
              </mc:Choice>
              <mc:Fallback>
                <p:oleObj name="Слайд think-cell" r:id="rId5" imgW="444" imgH="44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1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04.07.2024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7412" y="495884"/>
            <a:ext cx="94523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Руководитель подразделения / </a:t>
            </a:r>
            <a:r>
              <a:rPr lang="ru-RU" sz="1000" dirty="0" smtClean="0"/>
              <a:t>Старший менеджер / Руководитель ОТ и ПБ Предприятия/УО </a:t>
            </a:r>
            <a:r>
              <a:rPr lang="ru-RU" sz="1000" dirty="0"/>
              <a:t>рассматривает сведения в заполненных работниками полях </a:t>
            </a:r>
            <a:r>
              <a:rPr lang="ru-RU" sz="1000" dirty="0" smtClean="0"/>
              <a:t>Анкеты </a:t>
            </a:r>
            <a:r>
              <a:rPr lang="ru-RU" sz="1000" dirty="0" err="1" smtClean="0"/>
              <a:t>ОиР</a:t>
            </a:r>
            <a:r>
              <a:rPr lang="ru-RU" sz="1000" dirty="0" smtClean="0"/>
              <a:t> и</a:t>
            </a:r>
            <a:r>
              <a:rPr lang="ru-RU" sz="1000" dirty="0"/>
              <a:t>, при необходимости, уточняет/дополняет сведения в этих полях. Оценку рисков целесообразно проводить сразу после заполнения работником </a:t>
            </a:r>
            <a:r>
              <a:rPr lang="ru-RU" sz="1000" dirty="0" smtClean="0"/>
              <a:t>Анкеты и </a:t>
            </a:r>
            <a:r>
              <a:rPr lang="ru-RU" sz="1000" dirty="0"/>
              <a:t>в присутствии самого работника.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При необходимости в целях всестороннего рассмотрения всех возможных </a:t>
            </a:r>
            <a:r>
              <a:rPr lang="ru-RU" sz="1000" dirty="0" smtClean="0"/>
              <a:t>опасных и вредных </a:t>
            </a:r>
            <a:r>
              <a:rPr lang="ru-RU" sz="1000" dirty="0"/>
              <a:t>факторов и рисков подразделения Руководитель подразделения / Руководитель </a:t>
            </a:r>
            <a:r>
              <a:rPr lang="ru-RU" sz="1000" dirty="0" smtClean="0"/>
              <a:t>ОТ и ПБ Предприятия </a:t>
            </a:r>
            <a:r>
              <a:rPr lang="ru-RU" sz="1000" dirty="0"/>
              <a:t>могут привлекать к идентификации опасностей и оценке рисков специалистов других служб Предприятия (например, </a:t>
            </a:r>
            <a:r>
              <a:rPr lang="ru-RU" sz="1000" dirty="0" smtClean="0"/>
              <a:t>служба </a:t>
            </a:r>
            <a:r>
              <a:rPr lang="ru-RU" sz="1000" dirty="0"/>
              <a:t>надежности, </a:t>
            </a:r>
            <a:r>
              <a:rPr lang="ru-RU" sz="1000" dirty="0" err="1"/>
              <a:t>КИПиА</a:t>
            </a:r>
            <a:r>
              <a:rPr lang="ru-RU" sz="1000" dirty="0"/>
              <a:t>, </a:t>
            </a:r>
            <a:r>
              <a:rPr lang="ru-RU" sz="1000" dirty="0" smtClean="0"/>
              <a:t>служба главного </a:t>
            </a:r>
            <a:r>
              <a:rPr lang="ru-RU" sz="1000" dirty="0"/>
              <a:t>энергетика, главного механика).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Оценка рисков от выявленных </a:t>
            </a:r>
            <a:r>
              <a:rPr lang="ru-RU" sz="1000" dirty="0" smtClean="0"/>
              <a:t>опасных и вредных  </a:t>
            </a:r>
            <a:r>
              <a:rPr lang="ru-RU" sz="1000" dirty="0"/>
              <a:t>факторов проводится в соответствии с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Методикой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идентификации опасностей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и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оценки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рисков на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рабочих местах</a:t>
            </a:r>
            <a:r>
              <a:rPr lang="ru-RU" sz="1000" dirty="0"/>
              <a:t>, а также с учетом существующих мер управления данными рисками и предложений по возможным мероприятиям, направленным на предотвращение </a:t>
            </a:r>
            <a:r>
              <a:rPr lang="ru-RU" sz="1000" dirty="0" smtClean="0"/>
              <a:t>увеличения/ снижение </a:t>
            </a:r>
            <a:r>
              <a:rPr lang="ru-RU" sz="1000" dirty="0"/>
              <a:t>риска.  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По каждой опасности проставляются числовые значения тяжести последствий «Т» (на основании анализа фактических и возможных последствий, указанных работниками в </a:t>
            </a:r>
            <a:r>
              <a:rPr lang="ru-RU" sz="1000" dirty="0" smtClean="0"/>
              <a:t>Анкете, </a:t>
            </a:r>
            <a:r>
              <a:rPr lang="ru-RU" sz="1000" dirty="0"/>
              <a:t>и статистических данных в соответствии с таблицей №</a:t>
            </a:r>
            <a:r>
              <a:rPr lang="ru-RU" sz="1000" dirty="0" smtClean="0"/>
              <a:t>1</a:t>
            </a:r>
            <a:r>
              <a:rPr lang="en-US" sz="1000" dirty="0" smtClean="0"/>
              <a:t>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Методики идентификации опасностей и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оценки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рисков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на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рабочих местах</a:t>
            </a:r>
            <a:r>
              <a:rPr lang="ru-RU" sz="1000" dirty="0" smtClean="0"/>
              <a:t> или </a:t>
            </a:r>
            <a:r>
              <a:rPr lang="ru-RU" sz="1000" dirty="0">
                <a:hlinkClick r:id="rId7"/>
              </a:rPr>
              <a:t>Единой корпоративной матрицей оценки рисков</a:t>
            </a:r>
            <a:r>
              <a:rPr lang="ru-RU" sz="1000" dirty="0"/>
              <a:t>) и вероятность реализации опасности В (на основе таблицы №3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Методики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идентификации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опасностей и оценки рисков </a:t>
            </a:r>
            <a:r>
              <a:rPr lang="ru-RU" sz="1000" u="sng" dirty="0" smtClean="0">
                <a:solidFill>
                  <a:srgbClr val="008C95"/>
                </a:solidFill>
                <a:hlinkClick r:id="rId7"/>
              </a:rPr>
              <a:t>на </a:t>
            </a:r>
            <a:r>
              <a:rPr lang="ru-RU" sz="1000" u="sng" dirty="0">
                <a:solidFill>
                  <a:srgbClr val="008C95"/>
                </a:solidFill>
                <a:hlinkClick r:id="rId7"/>
              </a:rPr>
              <a:t>рабочих местах </a:t>
            </a:r>
            <a:r>
              <a:rPr lang="ru-RU" sz="1000" dirty="0" smtClean="0"/>
              <a:t>или </a:t>
            </a:r>
            <a:r>
              <a:rPr lang="ru-RU" sz="1000" dirty="0">
                <a:hlinkClick r:id="rId7"/>
              </a:rPr>
              <a:t>Единой корпоративной матрицей оценки рисков</a:t>
            </a:r>
            <a:r>
              <a:rPr lang="ru-RU" sz="1000" dirty="0"/>
              <a:t>).  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Поля «Риск» и «Р (обозначение)» заполняются автоматически. Проверить числовое значение «Р» можно при помощи формулы расчета уровня риска согласно </a:t>
            </a:r>
            <a:r>
              <a:rPr lang="ru-RU" sz="1000" dirty="0" smtClean="0"/>
              <a:t>Методики.</a:t>
            </a:r>
            <a:endParaRPr lang="ru-RU" sz="1000" dirty="0"/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В поле «Существующие документы (инструкции, СТП) по управлению опасностью» необходимо указать ВСЕ имеющиеся на текущий момент документы, которые прямо или косвенно связаны с данной опасностью.  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На основании мероприятий, указанных работниками в поле «Предлагаемые меры по управлению/снижению риска», руководитель может перенести в поле «Мероприятие» те из них, которые он определит как целесообразные. Также руководитель может сформировать свои </a:t>
            </a:r>
            <a:r>
              <a:rPr lang="ru-RU" sz="1000" dirty="0" smtClean="0"/>
              <a:t>мероприятия. 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 smtClean="0"/>
              <a:t>Важно</a:t>
            </a:r>
            <a:r>
              <a:rPr lang="ru-RU" sz="1000" dirty="0"/>
              <a:t>! Если риск оказался в оранжевой и красной категориях, мероприятия по управлению/снижению риска должны быть предложены в обязательном порядке. Необходимо определить сроки выполнения мероприятия (поле «Срок выполнения») и ответственных (поле «Ответственные за выполнение</a:t>
            </a:r>
            <a:r>
              <a:rPr lang="ru-RU" sz="1000" dirty="0" smtClean="0"/>
              <a:t>»).</a:t>
            </a:r>
            <a:endParaRPr lang="ru-RU" sz="1000" dirty="0"/>
          </a:p>
          <a:p>
            <a:pPr marL="228600" indent="-228600">
              <a:buFont typeface="+mj-lt"/>
              <a:buAutoNum type="arabicPeriod" startAt="7"/>
            </a:pPr>
            <a:r>
              <a:rPr lang="ru-RU" sz="1000" dirty="0"/>
              <a:t>По результатам оценки рисков и в соответствии с Анкетой </a:t>
            </a:r>
            <a:r>
              <a:rPr lang="ru-RU" sz="1000" dirty="0" err="1"/>
              <a:t>ОиР</a:t>
            </a:r>
            <a:r>
              <a:rPr lang="ru-RU" sz="1000" dirty="0"/>
              <a:t> руководителем/старшим менеджером подразделения в обязательном порядке включаются выявленные риски, которые попали в категории высоких и средних в Реестр рисков предприятия (РРП).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ru-RU" sz="1000"/>
              <a:t>Для снижения уровня риска, Руководителем подразделения, в котором выявлены высокие и средние риски, разрабатываются мероприятия, с применением Барьерной модели по травматизму, с обеспечением реализации через ППОФ, Целевые программы предприятий и другие программы/планы с указанием сроков и ответственных за выполнение. </a:t>
            </a:r>
            <a:endParaRPr lang="ru-RU" sz="1000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70166" y="236197"/>
            <a:ext cx="3716059" cy="187285"/>
          </a:xfrm>
          <a:prstGeom prst="roundRect">
            <a:avLst/>
          </a:prstGeom>
          <a:noFill/>
          <a:ln w="19050">
            <a:solidFill>
              <a:srgbClr val="00B2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i="1" kern="1200" dirty="0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 Заполнение  Анкеты </a:t>
            </a:r>
            <a:r>
              <a:rPr lang="ru-RU" sz="1100" b="1" i="1" kern="1200" dirty="0" err="1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ОиР</a:t>
            </a:r>
            <a:r>
              <a:rPr lang="ru-RU" sz="1100" b="1" i="1" kern="1200" dirty="0" smtClean="0">
                <a:solidFill>
                  <a:srgbClr val="008C95"/>
                </a:solidFill>
                <a:latin typeface="+mn-lt"/>
                <a:ea typeface="+mn-ea"/>
                <a:cs typeface="+mn-cs"/>
              </a:rPr>
              <a:t> руководителем</a:t>
            </a:r>
            <a:endParaRPr lang="ru-RU" sz="1100" b="1" i="1" kern="1200" dirty="0">
              <a:solidFill>
                <a:srgbClr val="008C9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3456" y="6595382"/>
            <a:ext cx="6417933" cy="140976"/>
          </a:xfrm>
        </p:spPr>
        <p:txBody>
          <a:bodyPr/>
          <a:lstStyle/>
          <a:p>
            <a:r>
              <a:rPr lang="ru-RU" dirty="0"/>
              <a:t>Разработчик: Гарбер Е.Г., тел. 58-55; (Охрана </a:t>
            </a:r>
            <a:r>
              <a:rPr lang="ru-RU" dirty="0" smtClean="0"/>
              <a:t>труда и промышленная безопасность)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17205" y="18359"/>
            <a:ext cx="2388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chemeClr val="bg1">
                    <a:lumMod val="65000"/>
                  </a:schemeClr>
                </a:solidFill>
              </a:rPr>
              <a:t>СТП СР/</a:t>
            </a:r>
            <a:r>
              <a:rPr lang="ru-RU" sz="1000" dirty="0" err="1">
                <a:solidFill>
                  <a:schemeClr val="bg1">
                    <a:lumMod val="65000"/>
                  </a:schemeClr>
                </a:solidFill>
              </a:rPr>
              <a:t>ОТПБиЭ</a:t>
            </a:r>
            <a:r>
              <a:rPr lang="ru-RU" sz="1000" dirty="0">
                <a:solidFill>
                  <a:schemeClr val="bg1">
                    <a:lumMod val="65000"/>
                  </a:schemeClr>
                </a:solidFill>
              </a:rPr>
              <a:t>/МУ08 редакция 4.0</a:t>
            </a:r>
          </a:p>
        </p:txBody>
      </p:sp>
    </p:spTree>
    <p:extLst>
      <p:ext uri="{BB962C8B-B14F-4D97-AF65-F5344CB8AC3E}">
        <p14:creationId xmlns:p14="http://schemas.microsoft.com/office/powerpoint/2010/main" val="15927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OFmFs_vZITiFew7VVDa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.BXJ4zebM3pKx7QWtXh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QEGpOXvUv4l._E882eew"/>
</p:tagLst>
</file>

<file path=ppt/theme/theme1.xml><?xml version="1.0" encoding="utf-8"?>
<a:theme xmlns:a="http://schemas.openxmlformats.org/drawingml/2006/main" name="SIBUR-NEW-А4-IN">
  <a:themeElements>
    <a:clrScheme name="СИБУР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99CC00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567b4f7-cd9b-431c-8ff7-8edc8756ccac">RA2PSSEPCKMS-5-168559</_dlc_DocId>
    <_dlc_DocIdUrl xmlns="5567b4f7-cd9b-431c-8ff7-8edc8756ccac">
      <Url>https://sharepoint/orgunits/otpb/_layouts/15/DocIdRedir.aspx?ID=RA2PSSEPCKMS-5-168559</Url>
      <Description>RA2PSSEPCKMS-5-168559</Description>
    </_dlc_DocIdUrl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Черновик</Status>
    <Description xmlns="http://schemas.microsoft.com/sharepoint/v3" xsi:nil="true"/>
    <TaxCatchAll xmlns="644c5f9c-d264-48b6-9923-35ca1164f75b"/>
    <dashbord_p2p xmlns="bae21910-385c-4dc8-94f3-7044378f09b0">false</dashbord_p2p>
    <_x0441__x0441__x044b__x043b__x043a__x0430__x0020__x043d__x0430__x0020__x0434__x043e__x043a__x0443__x043c__x0435__x043d__x0442_ xmlns="bae21910-385c-4dc8-94f3-7044378f09b0">
      <Url xsi:nil="true"/>
      <Description xsi:nil="true"/>
    </_x0441__x0441__x044b__x043b__x043a__x0430__x0020__x043d__x0430__x0020__x0434__x043e__x043a__x0443__x043c__x0435__x043d__x0442_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2" ma:contentTypeDescription="" ma:contentTypeScope="" ma:versionID="407da800c46d21cf89eae751a671c5a9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xmlns:ns4="bae21910-385c-4dc8-94f3-7044378f09b0" targetNamespace="http://schemas.microsoft.com/office/2006/metadata/properties" ma:root="true" ma:fieldsID="02ef7b7a2f6e662f923043013af82e95" ns1:_="" ns2:_="" ns3:_="" ns4:_="">
    <xsd:import namespace="http://schemas.microsoft.com/sharepoint/v3"/>
    <xsd:import namespace="5567b4f7-cd9b-431c-8ff7-8edc8756ccac"/>
    <xsd:import namespace="644c5f9c-d264-48b6-9923-35ca1164f75b"/>
    <xsd:import namespace="bae21910-385c-4dc8-94f3-7044378f09b0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  <xsd:element ref="ns4:_x0441__x0441__x044b__x043b__x043a__x0430__x0020__x043d__x0430__x0020__x0434__x043e__x043a__x0443__x043c__x0435__x043d__x0442_" minOccurs="0"/>
                <xsd:element ref="ns4:dashbord_p2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21910-385c-4dc8-94f3-7044378f09b0" elementFormDefault="qualified">
    <xsd:import namespace="http://schemas.microsoft.com/office/2006/documentManagement/types"/>
    <xsd:import namespace="http://schemas.microsoft.com/office/infopath/2007/PartnerControls"/>
    <xsd:element name="_x0441__x0441__x044b__x043b__x043a__x0430__x0020__x043d__x0430__x0020__x0434__x043e__x043a__x0443__x043c__x0435__x043d__x0442_" ma:index="13" nillable="true" ma:displayName="ссылка на документ" ma:format="Hyperlink" ma:internalName="_x0441__x0441__x044b__x043b__x043a__x0430__x0020__x043d__x0430__x0020__x0434__x043e__x043a__x0443__x043c__x0435__x043d__x0442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ashbord_p2p" ma:index="14" nillable="true" ma:displayName="dashbord_p2p" ma:default="0" ma:description="Нажмите да, если нужно вывести молнию на ДБ Р2Р" ma:internalName="dashbord_p2p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55DF84-B034-4E60-8A9F-FE26D4E6705C}">
  <ds:schemaRefs>
    <ds:schemaRef ds:uri="http://purl.org/dc/terms/"/>
    <ds:schemaRef ds:uri="http://schemas.microsoft.com/office/2006/documentManagement/types"/>
    <ds:schemaRef ds:uri="5567b4f7-cd9b-431c-8ff7-8edc8756ccac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bae21910-385c-4dc8-94f3-7044378f09b0"/>
    <ds:schemaRef ds:uri="http://schemas.microsoft.com/office/2006/metadata/properties"/>
    <ds:schemaRef ds:uri="644c5f9c-d264-48b6-9923-35ca1164f75b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06A7433-D15A-4981-AD0E-5294FBBDB1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bae21910-385c-4dc8-94f3-7044378f09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15059</TotalTime>
  <Words>1069</Words>
  <Application>Microsoft Office PowerPoint</Application>
  <PresentationFormat>Лист A4 (210x297 мм)</PresentationFormat>
  <Paragraphs>36</Paragraphs>
  <Slides>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Wingdings</vt:lpstr>
      <vt:lpstr>SIBUR-NEW-А4-IN</vt:lpstr>
      <vt:lpstr>Слайд think-cell</vt:lpstr>
      <vt:lpstr> Заполнение Анкеты ОиР работниками представителями профессий/должностей</vt:lpstr>
      <vt:lpstr> Заполнение  Анкеты ОиР руководителем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Гарбер Екатерина Геннадьевна</cp:lastModifiedBy>
  <cp:revision>871</cp:revision>
  <dcterms:created xsi:type="dcterms:W3CDTF">2017-07-19T13:48:40Z</dcterms:created>
  <dcterms:modified xsi:type="dcterms:W3CDTF">2024-07-04T07:11:03Z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0x010100705FB8102D544CBFA390ABFA125793D20045024169A8A91847B90F2F83A65F5FD9</vt:lpwstr>
  </property>
  <property fmtid="{D5CDD505-2E9C-101B-9397-08002B2CF9AE}" pid="3" name="_dlc_DocIdItemGuid">
    <vt:lpwstr>4f76212c-4a0d-43e5-ac2a-657235422dfc</vt:lpwstr>
  </property>
  <property fmtid="{D5CDD505-2E9C-101B-9397-08002B2CF9AE}" pid="4" name="TaxKeyword">
    <vt:lpwstr/>
  </property>
</Properties>
</file>