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186" r:id="rId3"/>
  </p:sldMasterIdLst>
  <p:notesMasterIdLst>
    <p:notesMasterId r:id="rId5"/>
  </p:notesMasterIdLst>
  <p:handoutMasterIdLst>
    <p:handoutMasterId r:id="rId6"/>
  </p:handoutMasterIdLst>
  <p:sldIdLst>
    <p:sldId id="302" r:id="rId4"/>
  </p:sldIdLst>
  <p:sldSz cx="9906000" cy="6858000" type="A4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шина Екатерина Васильевна" initials="КЕВ" lastIdx="6" clrIdx="0"/>
  <p:cmAuthor id="1" name="Иванов Игорь Николаевич" initials="ИИН" lastIdx="25" clrIdx="1"/>
  <p:cmAuthor id="2" name="Тихомирова Ольга Петровна" initials="ТОП" lastIdx="2" clrIdx="2">
    <p:extLst>
      <p:ext uri="{19B8F6BF-5375-455C-9EA6-DF929625EA0E}">
        <p15:presenceInfo xmlns:p15="http://schemas.microsoft.com/office/powerpoint/2012/main" userId="Тихомирова Ольга Петровна" providerId="None"/>
      </p:ext>
    </p:extLst>
  </p:cmAuthor>
  <p:cmAuthor id="3" name="Проволоцкая Ольга Николаевна" initials="ПОН" lastIdx="8" clrIdx="3">
    <p:extLst>
      <p:ext uri="{19B8F6BF-5375-455C-9EA6-DF929625EA0E}">
        <p15:presenceInfo xmlns:p15="http://schemas.microsoft.com/office/powerpoint/2012/main" userId="Проволоцкая Ольга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B2D2D8"/>
    <a:srgbClr val="F58A1F"/>
    <a:srgbClr val="F2F2F2"/>
    <a:srgbClr val="D0D0D0"/>
    <a:srgbClr val="808080"/>
    <a:srgbClr val="E5F2F2"/>
    <a:srgbClr val="C5C5C5"/>
    <a:srgbClr val="D5D5D5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2" autoAdjust="0"/>
    <p:restoredTop sz="98934" autoAdjust="0"/>
  </p:normalViewPr>
  <p:slideViewPr>
    <p:cSldViewPr snapToGrid="0">
      <p:cViewPr varScale="1">
        <p:scale>
          <a:sx n="78" d="100"/>
          <a:sy n="78" d="100"/>
        </p:scale>
        <p:origin x="1152" y="78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7CA5A4-0651-4E6B-A89C-32D303C06AB9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58B2A62-AA01-42C5-992E-DD085FD926F1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C2B560-C4BD-4790-A04D-9014E365FFFF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8D3-485A-4EC7-94A1-48316DB6A481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fld id="{14A0206A-7786-4CA1-9012-F2A726BCF448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Название презентации. Мероприятие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39A3-D9CA-4AD0-B579-5E5BA86B216A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0ED7-73CC-4BAB-A075-7E35825C4F80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0EC1-61F4-483B-9A98-4343C4E382C0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85D7B-896F-47B6-A24F-2311C50CCB43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C27D-D740-4248-8503-039F24894101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1FCF-D574-40C1-A52D-4F578CCEA974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7103-7DDC-4611-8B84-C967EB351101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45295120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08" name="Слайд think-cell" r:id="rId19" imgW="270" imgH="270" progId="TCLayout.ActiveDocument.1">
                  <p:embed/>
                </p:oleObj>
              </mc:Choice>
              <mc:Fallback>
                <p:oleObj name="Слайд think-cell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18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67326" y="2447002"/>
            <a:ext cx="9474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Подумайте, какие опасные события могут произойти (как источники опасности могут воздействовать на людей и окружающую среду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).</a:t>
            </a:r>
            <a:endParaRPr lang="ru-RU" altLang="ru-RU" sz="900" dirty="0">
              <a:ea typeface="Times New Roman" pitchFamily="18" charset="0"/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Для каждого источника опасности для жизни и здоровья 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людей (</a:t>
            </a:r>
            <a:r>
              <a:rPr lang="en-US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a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 b)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, окружающей среды (с) </a:t>
            </a: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:</a:t>
            </a:r>
            <a:endParaRPr lang="ru-RU" altLang="ru-RU" sz="900" dirty="0"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23.01.2023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981607"/>
              </p:ext>
            </p:extLst>
          </p:nvPr>
        </p:nvGraphicFramePr>
        <p:xfrm>
          <a:off x="230988" y="1357503"/>
          <a:ext cx="9494521" cy="3102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1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5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Определить источники опасности, которые существуют или могут возникнуть в ходе выполнения данной </a:t>
                      </a:r>
                      <a:r>
                        <a:rPr lang="ru-RU" sz="900" dirty="0" smtClean="0">
                          <a:effectLst/>
                        </a:rPr>
                        <a:t>работы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312731"/>
              </p:ext>
            </p:extLst>
          </p:nvPr>
        </p:nvGraphicFramePr>
        <p:xfrm>
          <a:off x="230988" y="2162131"/>
          <a:ext cx="9494521" cy="2925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69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4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Оценить возможные последствия для людей и окружающей </a:t>
                      </a:r>
                      <a:r>
                        <a:rPr lang="ru-RU" sz="900" dirty="0" smtClean="0">
                          <a:effectLst/>
                        </a:rPr>
                        <a:t>среды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236959"/>
              </p:ext>
            </p:extLst>
          </p:nvPr>
        </p:nvGraphicFramePr>
        <p:xfrm>
          <a:off x="230988" y="3210104"/>
          <a:ext cx="9514893" cy="3191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02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2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Определить и выполнить меры, необходимые для надежной защиты от источников </a:t>
                      </a:r>
                      <a:r>
                        <a:rPr lang="ru-RU" sz="900" dirty="0" smtClean="0">
                          <a:effectLst/>
                        </a:rPr>
                        <a:t>опасности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49789"/>
              </p:ext>
            </p:extLst>
          </p:nvPr>
        </p:nvGraphicFramePr>
        <p:xfrm>
          <a:off x="230988" y="4048385"/>
          <a:ext cx="9475511" cy="2775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5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2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Продумать меры реагирования при возможной нештатной </a:t>
                      </a:r>
                      <a:r>
                        <a:rPr lang="ru-RU" sz="900" dirty="0" smtClean="0">
                          <a:effectLst/>
                        </a:rPr>
                        <a:t>ситуации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104197" y="58570"/>
            <a:ext cx="3545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8C95"/>
                </a:solidFill>
              </a:rPr>
              <a:t>Памятка по проведению АБВР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10830" y="321486"/>
            <a:ext cx="91249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altLang="ru-RU" sz="900" dirty="0">
                <a:ea typeface="Times New Roman" panose="02020603050405020304" pitchFamily="18" charset="0"/>
                <a:cs typeface="Times New Roman" panose="02020603050405020304" pitchFamily="18" charset="0"/>
              </a:rPr>
              <a:t>Анализ безопасности выполнения работ состоит из пяти этапов под общим названием «5 шагов к безопасности». Проведение АБВР заключается в последовательном выполнении данных пяти шагов, на каждом из которых необходимо получить ответ на соответствующий данному шагу вопрос: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1: Какие источники опасности существуют при выполнении данной работы?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2: Какие могут быть последствия для людей и окружающей среды?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3: Что необходимо сделать для защиты от источников опасности?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4: Что делать, если ситуация выйдет из-под контроля?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8C95"/>
              </a:buClr>
              <a:buFont typeface="Wingdings" panose="05000000000000000000" pitchFamily="2" charset="2"/>
              <a:buChar char="Ø"/>
              <a:tabLst>
                <a:tab pos="5397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Шаг 5: Можно ли начинать работу?</a:t>
            </a:r>
            <a:endParaRPr lang="ru-RU" altLang="ru-RU" sz="900" dirty="0"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0115" y="1655740"/>
            <a:ext cx="94333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Продумайте все этапы работы.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Определите, какие источники опасности для жизни и здоровья существуют или могут появиться на каждом из этапов.</a:t>
            </a:r>
            <a:endParaRPr lang="ru-RU" altLang="ru-RU" sz="900" dirty="0">
              <a:cs typeface="Times New Roman" panose="02020603050405020304" pitchFamily="18" charset="0"/>
            </a:endParaRP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Определите, какие источники опасности для окружающей среды существуют или могут появиться на каждом из этапов</a:t>
            </a:r>
            <a:r>
              <a:rPr lang="ru-RU" altLang="ru-RU" sz="900" dirty="0" smtClean="0">
                <a:ea typeface="Times New Roman" pitchFamily="18" charset="0"/>
                <a:cs typeface="Times New Roman" panose="02020603050405020304" pitchFamily="18" charset="0"/>
              </a:rPr>
              <a:t>.</a:t>
            </a:r>
            <a:endParaRPr lang="ru-RU" altLang="ru-RU" sz="900" dirty="0"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2795" y="3535575"/>
            <a:ext cx="952317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Какие меры необходимо принять для защиты жизни и здоровья людей, для предотвращения загрязнения окружающей среды (воды, воздуха, почвы)?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Есть ли у вас необходимые навыки, средства индивидуальной защиты, оборудование и приспособления?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Что еще необходимо сделать?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65925" y="4320670"/>
            <a:ext cx="94755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Что может пойти не так, какие нештатные ситуации могут возникнуть?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Знаете ли вы, как действовать в нештатной  ситуации?</a:t>
            </a:r>
          </a:p>
          <a:p>
            <a:pPr marL="180975" lvl="1" indent="-180975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361950" algn="l"/>
              </a:tabLst>
            </a:pPr>
            <a:r>
              <a:rPr lang="ru-RU" altLang="ru-RU" sz="900" dirty="0">
                <a:ea typeface="Times New Roman" pitchFamily="18" charset="0"/>
                <a:cs typeface="Times New Roman" panose="02020603050405020304" pitchFamily="18" charset="0"/>
              </a:rPr>
              <a:t>Сможете ли вы вызвать помощь или оказать её самостоятельно? </a:t>
            </a:r>
            <a:endParaRPr lang="ru-RU" altLang="ru-RU" sz="900" dirty="0" smtClean="0">
              <a:ea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58389"/>
              </p:ext>
            </p:extLst>
          </p:nvPr>
        </p:nvGraphicFramePr>
        <p:xfrm>
          <a:off x="230988" y="2819429"/>
          <a:ext cx="9474109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9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0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2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0029">
                <a:tc>
                  <a:txBody>
                    <a:bodyPr/>
                    <a:lstStyle/>
                    <a:p>
                      <a:pPr marL="228600" marR="0" indent="-22860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ru-RU" altLang="ru-RU" sz="800" b="0" dirty="0" smtClean="0">
                          <a:solidFill>
                            <a:schemeClr val="tx1"/>
                          </a:solidFill>
                        </a:rPr>
                        <a:t>кто может пострадать?</a:t>
                      </a:r>
                    </a:p>
                  </a:txBody>
                  <a:tcPr>
                    <a:solidFill>
                      <a:srgbClr val="B2D2D8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lphaLcParenR" startAt="2"/>
                      </a:pPr>
                      <a:r>
                        <a:rPr lang="ru-RU" altLang="ru-RU" sz="800" b="0" dirty="0" smtClean="0">
                          <a:solidFill>
                            <a:schemeClr val="tx1"/>
                          </a:solidFill>
                        </a:rPr>
                        <a:t>насколько тяжелыми могут быть последствия?</a:t>
                      </a:r>
                    </a:p>
                  </a:txBody>
                  <a:tcPr>
                    <a:solidFill>
                      <a:srgbClr val="B2D2D8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buFont typeface="+mj-lt"/>
                        <a:buAutoNum type="alphaLcParenR" startAt="3"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</a:rPr>
                        <a:t>к каким последствиям может привести его воздействие на окружающую среду</a:t>
                      </a:r>
                      <a:endParaRPr lang="ru-RU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2D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3456" y="6595382"/>
            <a:ext cx="6417933" cy="140976"/>
          </a:xfrm>
        </p:spPr>
        <p:txBody>
          <a:bodyPr/>
          <a:lstStyle/>
          <a:p>
            <a:r>
              <a:rPr lang="ru-RU" dirty="0"/>
              <a:t>Разработчик: Гарбер Е.Г., тел. 58-55; (Охрана труда, промышленная безопасность и экология)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25064"/>
              </p:ext>
            </p:extLst>
          </p:nvPr>
        </p:nvGraphicFramePr>
        <p:xfrm>
          <a:off x="235064" y="4809362"/>
          <a:ext cx="9523215" cy="3843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76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6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3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Шаг 5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Принять решение о возможности начать или продолжить </a:t>
                      </a:r>
                      <a:r>
                        <a:rPr lang="ru-RU" sz="900" dirty="0" smtClean="0">
                          <a:effectLst/>
                        </a:rPr>
                        <a:t>работу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27651" y="5196514"/>
            <a:ext cx="9523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Были ли выполнены все необходимые меры защиты от источников опасности? 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Уверены ли вы, что теперь работу можно выполнять безопасно?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Уверены ли вы, что не произойдет загрязнения окружающей природной среды?</a:t>
            </a:r>
            <a:endParaRPr lang="ru-RU" altLang="ru-RU" sz="900" dirty="0"/>
          </a:p>
          <a:p>
            <a:pPr marL="180975" lvl="1" indent="-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900" dirty="0">
                <a:ea typeface="Times New Roman" pitchFamily="18" charset="0"/>
                <a:cs typeface="Times New Roman" pitchFamily="18" charset="0"/>
              </a:rPr>
              <a:t>Если не уверены – не начинайте работу! Обратитесь к руководителю. Разработайте и выполните необходимые меры защиты</a:t>
            </a:r>
            <a:endParaRPr lang="ru-RU" altLang="ru-RU" sz="900" dirty="0"/>
          </a:p>
        </p:txBody>
      </p:sp>
    </p:spTree>
    <p:extLst>
      <p:ext uri="{BB962C8B-B14F-4D97-AF65-F5344CB8AC3E}">
        <p14:creationId xmlns:p14="http://schemas.microsoft.com/office/powerpoint/2010/main" val="428164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OFmFs_vZITiFew7VVDa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СИБУР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99CC00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567b4f7-cd9b-431c-8ff7-8edc8756ccac">RA2PSSEPCKMS-5-66344</_dlc_DocId>
    <_dlc_DocIdUrl xmlns="5567b4f7-cd9b-431c-8ff7-8edc8756ccac">
      <Url>https://sharepoint/orgunits/otpb/_layouts/15/DocIdRedir.aspx?ID=RA2PSSEPCKMS-5-66344</Url>
      <Description>RA2PSSEPCKMS-5-66344</Description>
    </_dlc_DocIdUrl>
    <DocumentType xmlns="http://schemas.microsoft.com/sharepoint/v3">Рабочий документ</DocumentType>
    <TaxKeywordTaxHTField xmlns="644c5f9c-d264-48b6-9923-35ca1164f75b">
      <Terms xmlns="http://schemas.microsoft.com/office/infopath/2007/PartnerControls"/>
    </TaxKeywordTaxHTField>
    <Status xmlns="http://schemas.microsoft.com/sharepoint/v3">Черновик</Status>
    <Description xmlns="http://schemas.microsoft.com/sharepoint/v3" xsi:nil="true"/>
    <TaxCatchAll xmlns="644c5f9c-d264-48b6-9923-35ca1164f75b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Общий документ" ma:contentTypeID="0x010100705FB8102D544CBFA390ABFA125793D20045024169A8A91847B90F2F83A65F5FD9" ma:contentTypeVersion="0" ma:contentTypeDescription="" ma:contentTypeScope="" ma:versionID="168ac9742db098246d4ea835c9706138">
  <xsd:schema xmlns:xsd="http://www.w3.org/2001/XMLSchema" xmlns:xs="http://www.w3.org/2001/XMLSchema" xmlns:p="http://schemas.microsoft.com/office/2006/metadata/properties" xmlns:ns1="http://schemas.microsoft.com/sharepoint/v3" xmlns:ns2="5567b4f7-cd9b-431c-8ff7-8edc8756ccac" xmlns:ns3="644c5f9c-d264-48b6-9923-35ca1164f75b" targetNamespace="http://schemas.microsoft.com/office/2006/metadata/properties" ma:root="true" ma:fieldsID="a8961bd9b951a3ea68b9a32799e97efe" ns1:_="" ns2:_="" ns3:_="">
    <xsd:import namespace="http://schemas.microsoft.com/sharepoint/v3"/>
    <xsd:import namespace="5567b4f7-cd9b-431c-8ff7-8edc8756ccac"/>
    <xsd:import namespace="644c5f9c-d264-48b6-9923-35ca1164f75b"/>
    <xsd:element name="properties">
      <xsd:complexType>
        <xsd:sequence>
          <xsd:element name="documentManagement">
            <xsd:complexType>
              <xsd:all>
                <xsd:element ref="ns1:DocumentType"/>
                <xsd:element ref="ns1:Description" minOccurs="0"/>
                <xsd:element ref="ns1:Status"/>
                <xsd:element ref="ns1:_CopySource" minOccurs="0"/>
                <xsd:element ref="ns2:_dlc_DocId" minOccurs="0"/>
                <xsd:element ref="ns2:_dlc_DocIdUrl" minOccurs="0"/>
                <xsd:element ref="ns2:_dlc_DocIdPersistId" minOccurs="0"/>
                <xsd:element ref="ns3:TaxKeywordTaxHTField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Тип документа" ma:default="Рабочий документ" ma:internalName="DocumentType">
      <xsd:simpleType>
        <xsd:restriction base="dms:Choice">
          <xsd:enumeration value="Рабочий документ"/>
        </xsd:restriction>
      </xsd:simpleType>
    </xsd:element>
    <xsd:element name="Description" ma:index="4" nillable="true" ma:displayName="Описание" ma:internalName="Description">
      <xsd:simpleType>
        <xsd:restriction base="dms:Note">
          <xsd:maxLength value="255"/>
        </xsd:restriction>
      </xsd:simpleType>
    </xsd:element>
    <xsd:element name="Status" ma:index="5" ma:displayName="Статус" ma:default="Черновик" ma:internalName="Status">
      <xsd:simpleType>
        <xsd:restriction base="dms:Choice">
          <xsd:enumeration value="Черновик"/>
          <xsd:enumeration value="Проект"/>
          <xsd:enumeration value="Утвержден"/>
          <xsd:enumeration value="Отменен"/>
        </xsd:restriction>
      </xsd:simpleType>
    </xsd:element>
    <xsd:element name="_CopySource" ma:index="6" nillable="true" ma:displayName="Источник копии" ma:internalName="_CopySourc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7b4f7-cd9b-431c-8ff7-8edc8756ccac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8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4c5f9c-d264-48b6-9923-35ca1164f75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Корпоративные ключевые слова" ma:fieldId="{23f27201-bee3-471e-b2e7-b64fd8b7ca38}" ma:taxonomyMulti="true" ma:sspId="29114a08-32cd-425b-9142-99f8648b7c4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Столбец для захвата всех терминов таксономии" ma:description="" ma:hidden="true" ma:list="{9e1fc125-d96c-401f-85d5-6f97b3515a6b}" ma:internalName="TaxCatchAll" ma:showField="CatchAllData" ma:web="644c5f9c-d264-48b6-9923-35ca1164f7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55DF84-B034-4E60-8A9F-FE26D4E6705C}">
  <ds:schemaRefs>
    <ds:schemaRef ds:uri="http://schemas.microsoft.com/office/2006/metadata/properties"/>
    <ds:schemaRef ds:uri="http://purl.org/dc/elements/1.1/"/>
    <ds:schemaRef ds:uri="7bda88f5-81ee-4ce0-acd0-0fc58edecc95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9b0c9865-9e5f-4a19-8def-db8deaed8a57"/>
    <ds:schemaRef ds:uri="http://www.w3.org/XML/1998/namespace"/>
    <ds:schemaRef ds:uri="http://purl.org/dc/dcmitype/"/>
    <ds:schemaRef ds:uri="5567b4f7-cd9b-431c-8ff7-8edc8756ccac"/>
    <ds:schemaRef ds:uri="http://schemas.microsoft.com/sharepoint/v3"/>
    <ds:schemaRef ds:uri="644c5f9c-d264-48b6-9923-35ca1164f75b"/>
  </ds:schemaRefs>
</ds:datastoreItem>
</file>

<file path=customXml/itemProps2.xml><?xml version="1.0" encoding="utf-8"?>
<ds:datastoreItem xmlns:ds="http://schemas.openxmlformats.org/officeDocument/2006/customXml" ds:itemID="{1C146D0B-E20E-4E16-A238-F674F850DB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567b4f7-cd9b-431c-8ff7-8edc8756ccac"/>
    <ds:schemaRef ds:uri="644c5f9c-d264-48b6-9923-35ca1164f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14944</TotalTime>
  <Words>408</Words>
  <Application>Microsoft Office PowerPoint</Application>
  <PresentationFormat>Лист A4 (210x297 мм)</PresentationFormat>
  <Paragraphs>38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SIBUR-NEW-А4-IN</vt:lpstr>
      <vt:lpstr>Слайд think-cell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Бочарников Юрий Александрович</cp:lastModifiedBy>
  <cp:revision>859</cp:revision>
  <dcterms:created xsi:type="dcterms:W3CDTF">2017-07-19T13:48:40Z</dcterms:created>
  <dcterms:modified xsi:type="dcterms:W3CDTF">2023-01-23T08:58:51Z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0x010100705FB8102D544CBFA390ABFA125793D20045024169A8A91847B90F2F83A65F5FD9</vt:lpwstr>
  </property>
  <property fmtid="{D5CDD505-2E9C-101B-9397-08002B2CF9AE}" pid="3" name="_dlc_DocIdItemGuid">
    <vt:lpwstr>dc4bcd75-b280-4fd1-9bf5-d0d24ed26c4b</vt:lpwstr>
  </property>
  <property fmtid="{D5CDD505-2E9C-101B-9397-08002B2CF9AE}" pid="4" name="TaxKeyword">
    <vt:lpwstr/>
  </property>
</Properties>
</file>