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6" r:id="rId5"/>
  </p:sldMasterIdLst>
  <p:notesMasterIdLst>
    <p:notesMasterId r:id="rId9"/>
  </p:notesMasterIdLst>
  <p:handoutMasterIdLst>
    <p:handoutMasterId r:id="rId10"/>
  </p:handoutMasterIdLst>
  <p:sldIdLst>
    <p:sldId id="305" r:id="rId6"/>
    <p:sldId id="307" r:id="rId7"/>
    <p:sldId id="306" r:id="rId8"/>
  </p:sldIdLst>
  <p:sldSz cx="9906000" cy="6858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2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Шрамков Владислав Эдуардович" initials="ШВЭ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D5D5D5"/>
    <a:srgbClr val="008C95"/>
    <a:srgbClr val="F58A1F"/>
    <a:srgbClr val="F2F2F2"/>
    <a:srgbClr val="D0D0D0"/>
    <a:srgbClr val="808080"/>
    <a:srgbClr val="E5F2F2"/>
    <a:srgbClr val="B2D2D8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5" autoAdjust="0"/>
    <p:restoredTop sz="99856" autoAdjust="0"/>
  </p:normalViewPr>
  <p:slideViewPr>
    <p:cSldViewPr snapToGrid="0">
      <p:cViewPr varScale="1">
        <p:scale>
          <a:sx n="115" d="100"/>
          <a:sy n="115" d="100"/>
        </p:scale>
        <p:origin x="1542" y="84"/>
      </p:cViewPr>
      <p:guideLst>
        <p:guide orient="horz" pos="624"/>
        <p:guide orient="horz" pos="4182"/>
        <p:guide pos="180"/>
        <p:guide pos="6078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56DA7-AAD7-473E-A78B-09A07C1CFD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6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56DA7-AAD7-473E-A78B-09A07C1CFD8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6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56DA7-AAD7-473E-A78B-09A07C1CFD8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-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0801" y="1991788"/>
            <a:ext cx="5582235" cy="1426895"/>
          </a:xfrm>
        </p:spPr>
        <p:txBody>
          <a:bodyPr tIns="0" rIns="0" bIns="0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30819" y="4170873"/>
            <a:ext cx="5582523" cy="935966"/>
          </a:xfrm>
        </p:spPr>
        <p:txBody>
          <a:bodyPr tIns="0" rIns="0" bIns="0"/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Фамилия Имя Отчество</a:t>
            </a:r>
          </a:p>
          <a:p>
            <a:r>
              <a:rPr lang="ru-RU" dirty="0" smtClean="0"/>
              <a:t>Должность, подразделение/функция, </a:t>
            </a:r>
            <a:br>
              <a:rPr lang="ru-RU" dirty="0" smtClean="0"/>
            </a:br>
            <a:r>
              <a:rPr lang="ru-RU" dirty="0" smtClean="0"/>
              <a:t>название организации </a:t>
            </a:r>
          </a:p>
        </p:txBody>
      </p:sp>
      <p:pic>
        <p:nvPicPr>
          <p:cNvPr id="7" name="Изображение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6" y="1034091"/>
            <a:ext cx="3456989" cy="4659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39" y="446450"/>
            <a:ext cx="1644322" cy="310743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4130839" y="5271294"/>
            <a:ext cx="5575135" cy="582613"/>
          </a:xfrm>
        </p:spPr>
        <p:txBody>
          <a:bodyPr/>
          <a:lstStyle>
            <a:lvl1pPr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</a:lstStyle>
          <a:p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1 января 2018 г.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8036" y="6022681"/>
            <a:ext cx="23836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/>
                </a:solidFill>
              </a:rPr>
              <a:t>ПАО «СИБУР Холдинг»</a:t>
            </a:r>
            <a:endParaRPr lang="ru-RU" sz="1500" b="1" dirty="0">
              <a:solidFill>
                <a:schemeClr val="accent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0" y="6189205"/>
            <a:ext cx="4011855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единительная линия 20"/>
          <p:cNvCxnSpPr>
            <a:endCxn id="18" idx="3"/>
          </p:cNvCxnSpPr>
          <p:nvPr/>
        </p:nvCxnSpPr>
        <p:spPr bwMode="auto">
          <a:xfrm flipH="1">
            <a:off x="6391702" y="6184264"/>
            <a:ext cx="3514298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4889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663305" y="1800535"/>
            <a:ext cx="3197734" cy="290195"/>
          </a:xfrm>
        </p:spPr>
        <p:txBody>
          <a:bodyPr/>
          <a:lstStyle>
            <a:lvl1pPr>
              <a:def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cxnSpLocks/>
          </p:cNvCxnSpPr>
          <p:nvPr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>
            <a:cxnSpLocks/>
          </p:cNvCxnSpPr>
          <p:nvPr userDrawn="1"/>
        </p:nvCxnSpPr>
        <p:spPr bwMode="auto">
          <a:xfrm>
            <a:off x="683926" y="2174550"/>
            <a:ext cx="2119658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единительная линия 15"/>
          <p:cNvCxnSpPr>
            <a:cxnSpLocks/>
          </p:cNvCxnSpPr>
          <p:nvPr userDrawn="1"/>
        </p:nvCxnSpPr>
        <p:spPr bwMode="auto">
          <a:xfrm>
            <a:off x="672432" y="2174550"/>
            <a:ext cx="289142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Дата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F7CA5A4-0651-4E6B-A89C-32D303C06AB9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223781" y="1146143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1223781" y="3045905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1223781" y="4811682"/>
            <a:ext cx="1441781" cy="1441781"/>
          </a:xfrm>
          <a:prstGeom prst="ellipse">
            <a:avLst/>
          </a:prstGeom>
          <a:ln w="38100">
            <a:solidFill>
              <a:schemeClr val="accent5">
                <a:lumMod val="90000"/>
              </a:schemeClr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2824667" y="127322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2824667" y="152468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1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2824667" y="312488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2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2824667" y="337634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3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2824667" y="4946066"/>
            <a:ext cx="3981571" cy="209779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Иванов Иван Иванович</a:t>
            </a:r>
          </a:p>
        </p:txBody>
      </p:sp>
      <p:sp>
        <p:nvSpPr>
          <p:cNvPr id="24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2824667" y="5197526"/>
            <a:ext cx="3981571" cy="1120528"/>
          </a:xfrm>
        </p:spPr>
        <p:txBody>
          <a:bodyPr/>
          <a:lstStyle>
            <a:lvl1pPr>
              <a:defRPr lang="ru-RU" sz="105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 userDrawn="1"/>
        </p:nvCxnSpPr>
        <p:spPr bwMode="auto">
          <a:xfrm>
            <a:off x="2802860" y="1497761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2802860" y="5148145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2802860" y="3343814"/>
            <a:ext cx="505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558B2A62-AA01-42C5-992E-DD085FD926F1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нтакт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Рисунок 13"/>
          <p:cNvSpPr>
            <a:spLocks noGrp="1"/>
          </p:cNvSpPr>
          <p:nvPr>
            <p:ph type="pic" sz="quarter" idx="11" hasCustomPrompt="1"/>
          </p:nvPr>
        </p:nvSpPr>
        <p:spPr>
          <a:xfrm>
            <a:off x="1112087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2" hasCustomPrompt="1"/>
          </p:nvPr>
        </p:nvSpPr>
        <p:spPr>
          <a:xfrm>
            <a:off x="388732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6749273" y="1524988"/>
            <a:ext cx="2399313" cy="2399313"/>
          </a:xfrm>
          <a:prstGeom prst="ellipse">
            <a:avLst/>
          </a:prstGeom>
          <a:ln w="38100">
            <a:solidFill>
              <a:schemeClr val="accent5"/>
            </a:solidFill>
          </a:ln>
        </p:spPr>
        <p:txBody>
          <a:bodyPr anchor="ctr"/>
          <a:lstStyle>
            <a:lvl1pPr algn="ctr">
              <a:defRPr sz="1100"/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33893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19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33893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Текст 17"/>
          <p:cNvSpPr>
            <a:spLocks noGrp="1"/>
          </p:cNvSpPr>
          <p:nvPr>
            <p:ph type="body" sz="quarter" idx="16" hasCustomPrompt="1"/>
          </p:nvPr>
        </p:nvSpPr>
        <p:spPr>
          <a:xfrm>
            <a:off x="3816710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5" name="Текст 17"/>
          <p:cNvSpPr>
            <a:spLocks noGrp="1"/>
          </p:cNvSpPr>
          <p:nvPr>
            <p:ph type="body" sz="quarter" idx="17" hasCustomPrompt="1"/>
          </p:nvPr>
        </p:nvSpPr>
        <p:spPr>
          <a:xfrm>
            <a:off x="3816710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Текст 17"/>
          <p:cNvSpPr>
            <a:spLocks noGrp="1"/>
          </p:cNvSpPr>
          <p:nvPr>
            <p:ph type="body" sz="quarter" idx="18" hasCustomPrompt="1"/>
          </p:nvPr>
        </p:nvSpPr>
        <p:spPr>
          <a:xfrm>
            <a:off x="6749692" y="4292471"/>
            <a:ext cx="2503488" cy="254973"/>
          </a:xfrm>
        </p:spPr>
        <p:txBody>
          <a:bodyPr/>
          <a:lstStyle>
            <a:lvl1pPr>
              <a:def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Пример </a:t>
            </a:r>
            <a:r>
              <a:rPr lang="ru-RU" dirty="0" err="1"/>
              <a:t>назавния</a:t>
            </a:r>
            <a:endParaRPr lang="ru-RU" dirty="0"/>
          </a:p>
        </p:txBody>
      </p:sp>
      <p:sp>
        <p:nvSpPr>
          <p:cNvPr id="28" name="Текст 17"/>
          <p:cNvSpPr>
            <a:spLocks noGrp="1"/>
          </p:cNvSpPr>
          <p:nvPr>
            <p:ph type="body" sz="quarter" idx="19" hasCustomPrompt="1"/>
          </p:nvPr>
        </p:nvSpPr>
        <p:spPr>
          <a:xfrm>
            <a:off x="6749692" y="4543931"/>
            <a:ext cx="2503488" cy="1361928"/>
          </a:xfrm>
        </p:spPr>
        <p:txBody>
          <a:bodyPr/>
          <a:lstStyle>
            <a:lvl1pPr>
              <a:def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/>
              <a:t>Описание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Прямая соединительная линия 31"/>
          <p:cNvCxnSpPr/>
          <p:nvPr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Прямая соединительная линия 32"/>
          <p:cNvCxnSpPr/>
          <p:nvPr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Прямая соединительная линия 33"/>
          <p:cNvCxnSpPr/>
          <p:nvPr userDrawn="1"/>
        </p:nvCxnSpPr>
        <p:spPr bwMode="auto">
          <a:xfrm>
            <a:off x="1112087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/>
          <p:cNvCxnSpPr/>
          <p:nvPr userDrawn="1"/>
        </p:nvCxnSpPr>
        <p:spPr bwMode="auto">
          <a:xfrm>
            <a:off x="3794904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/>
          <p:cNvCxnSpPr/>
          <p:nvPr userDrawn="1"/>
        </p:nvCxnSpPr>
        <p:spPr bwMode="auto">
          <a:xfrm>
            <a:off x="6727886" y="4232334"/>
            <a:ext cx="25252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Дата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C2B560-C4BD-4790-A04D-9014E365FFFF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668D3-485A-4EC7-94A1-48316DB6A481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08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185750"/>
            <a:ext cx="2228850" cy="59451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6596" y="185750"/>
            <a:ext cx="6430154" cy="59451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0"/>
          </p:nvPr>
        </p:nvSpPr>
        <p:spPr>
          <a:xfrm rot="5400000">
            <a:off x="9667" y="6405385"/>
            <a:ext cx="406577" cy="311150"/>
          </a:xfrm>
          <a:ln/>
        </p:spPr>
        <p:txBody>
          <a:bodyPr/>
          <a:lstStyle>
            <a:lvl1pPr>
              <a:defRPr/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>
          <a:xfrm rot="5400000">
            <a:off x="-167128" y="4319045"/>
            <a:ext cx="813998" cy="234231"/>
          </a:xfrm>
        </p:spPr>
        <p:txBody>
          <a:bodyPr/>
          <a:lstStyle/>
          <a:p>
            <a:fld id="{14A0206A-7786-4CA1-9012-F2A726BCF448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 rot="5400000">
            <a:off x="-1220315" y="1512118"/>
            <a:ext cx="3136900" cy="500702"/>
          </a:xfrm>
        </p:spPr>
        <p:txBody>
          <a:bodyPr/>
          <a:lstStyle/>
          <a:p>
            <a:r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Название презентации. Мероприятие</a:t>
            </a: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 rot="5400000">
            <a:off x="-2423484" y="3959546"/>
            <a:ext cx="5419725" cy="377185"/>
            <a:chOff x="4486275" y="6431621"/>
            <a:chExt cx="5419725" cy="377185"/>
          </a:xfrm>
        </p:grpSpPr>
        <p:pic>
          <p:nvPicPr>
            <p:cNvPr id="7" name="Изображение 1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8" name="Прямая соединительная линия 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1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pic>
        <p:nvPicPr>
          <p:cNvPr id="14" name="Изображение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9213" y="5501957"/>
            <a:ext cx="1203999" cy="27000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3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5" name="Прямая соединительная линия 14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Группа 15"/>
          <p:cNvGrpSpPr/>
          <p:nvPr userDrawn="1"/>
        </p:nvGrpSpPr>
        <p:grpSpPr>
          <a:xfrm rot="5400000">
            <a:off x="-2423484" y="3959545"/>
            <a:ext cx="5419725" cy="377185"/>
            <a:chOff x="4486275" y="6431621"/>
            <a:chExt cx="5419725" cy="377185"/>
          </a:xfrm>
        </p:grpSpPr>
        <p:pic>
          <p:nvPicPr>
            <p:cNvPr id="17" name="Изображение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27" r="7692" b="61472"/>
            <a:stretch/>
          </p:blipFill>
          <p:spPr>
            <a:xfrm>
              <a:off x="8082957" y="6538806"/>
              <a:ext cx="1203999" cy="270000"/>
            </a:xfrm>
            <a:prstGeom prst="rect">
              <a:avLst/>
            </a:prstGeom>
          </p:spPr>
        </p:pic>
        <p:cxnSp>
          <p:nvCxnSpPr>
            <p:cNvPr id="18" name="Прямая соединительная линия 17"/>
            <p:cNvCxnSpPr/>
            <p:nvPr userDrawn="1"/>
          </p:nvCxnSpPr>
          <p:spPr bwMode="auto">
            <a:xfrm>
              <a:off x="4486275" y="6431621"/>
              <a:ext cx="5419725" cy="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23000">
                    <a:schemeClr val="accent1">
                      <a:tint val="44500"/>
                      <a:satMod val="160000"/>
                    </a:schemeClr>
                  </a:gs>
                  <a:gs pos="79000">
                    <a:schemeClr val="bg1"/>
                  </a:gs>
                </a:gsLst>
                <a:lin ang="108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11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3545807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7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B39A3-D9CA-4AD0-B579-5E5BA86B216A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56171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9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923026"/>
            <a:ext cx="9341329" cy="53317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0ED7-73CC-4BAB-A075-7E35825C4F80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5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2" y="2488255"/>
            <a:ext cx="9221638" cy="1362075"/>
          </a:xfrm>
        </p:spPr>
        <p:txBody>
          <a:bodyPr anchor="t"/>
          <a:lstStyle>
            <a:lvl1pPr algn="ctr">
              <a:defRPr sz="24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0EC1-61F4-483B-9A98-4343C4E382C0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938844"/>
            <a:ext cx="4614054" cy="5315906"/>
          </a:xfrm>
        </p:spPr>
        <p:txBody>
          <a:bodyPr/>
          <a:lstStyle>
            <a:lvl1pPr>
              <a:defRPr sz="1800"/>
            </a:lvl1pPr>
            <a:lvl2pPr marL="534988" indent="-190500">
              <a:defRPr sz="1600"/>
            </a:lvl2pPr>
            <a:lvl3pPr marL="896938" indent="-203200">
              <a:defRPr sz="1500"/>
            </a:lvl3pPr>
            <a:lvl4pPr marL="1165225" indent="-176213">
              <a:tabLst>
                <a:tab pos="1165225" algn="l"/>
              </a:tabLst>
              <a:defRPr sz="1200" b="0"/>
            </a:lvl4pPr>
            <a:lvl5pPr marL="1431925" indent="-149225">
              <a:defRPr sz="12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6145" y="938844"/>
            <a:ext cx="4622680" cy="5315906"/>
          </a:xfr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988" indent="-1905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225" indent="-17621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925" indent="-149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lang="ru-RU" sz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85D7B-896F-47B6-A24F-2311C50CCB43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47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4"/>
            <a:ext cx="437687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5" y="2174874"/>
            <a:ext cx="4378590" cy="407987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C27D-D740-4248-8503-039F24894101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00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1123950"/>
            <a:ext cx="5537729" cy="50022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006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51FCF-D574-40C1-A52D-4F578CCEA974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0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7103-7DDC-4611-8B84-C967EB351101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29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1143612959"/>
              </p:ext>
            </p:extLst>
          </p:nvPr>
        </p:nvGraphicFramePr>
        <p:xfrm>
          <a:off x="1594" y="160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64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4" y="160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672" y="205467"/>
            <a:ext cx="9351033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49" y="923026"/>
            <a:ext cx="9341329" cy="533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91424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1270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9045" y="6392551"/>
            <a:ext cx="471821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77457" y="109538"/>
            <a:ext cx="663575" cy="582612"/>
          </a:xfrm>
          <a:prstGeom prst="rect">
            <a:avLst/>
          </a:prstGeom>
          <a:solidFill>
            <a:srgbClr val="008C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1100" dirty="0">
                <a:solidFill>
                  <a:srgbClr val="FFFFFF"/>
                </a:solidFill>
              </a:rPr>
              <a:t>140</a:t>
            </a:r>
            <a:endParaRPr lang="ru-RU" sz="11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</a:t>
            </a:r>
            <a:r>
              <a:rPr lang="en-US" sz="1100" dirty="0">
                <a:solidFill>
                  <a:srgbClr val="FFFFFF"/>
                </a:solidFill>
              </a:rPr>
              <a:t>49</a:t>
            </a:r>
            <a:endParaRPr lang="ru-RU" sz="110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77457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77457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77457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077457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77457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77457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77457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077457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graphicFrame>
        <p:nvGraphicFramePr>
          <p:cNvPr id="17" name="Объект 16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598596296"/>
              </p:ext>
            </p:extLst>
          </p:nvPr>
        </p:nvGraphicFramePr>
        <p:xfrm>
          <a:off x="1596" y="1602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65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96" y="1602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0077459" y="1274763"/>
            <a:ext cx="663575" cy="584200"/>
          </a:xfrm>
          <a:prstGeom prst="rect">
            <a:avLst/>
          </a:prstGeom>
          <a:solidFill>
            <a:srgbClr val="D0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7459" y="692152"/>
            <a:ext cx="663575" cy="58261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077459" y="2182813"/>
            <a:ext cx="663575" cy="5842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0077459" y="2760663"/>
            <a:ext cx="663575" cy="582612"/>
          </a:xfrm>
          <a:prstGeom prst="rect">
            <a:avLst/>
          </a:prstGeom>
          <a:solidFill>
            <a:srgbClr val="B2D2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77459" y="3343281"/>
            <a:ext cx="663575" cy="5826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0077459" y="3925888"/>
            <a:ext cx="663575" cy="5826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0077459" y="5091113"/>
            <a:ext cx="663575" cy="584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077459" y="5675313"/>
            <a:ext cx="663575" cy="584200"/>
          </a:xfrm>
          <a:prstGeom prst="rect">
            <a:avLst/>
          </a:prstGeom>
          <a:solidFill>
            <a:srgbClr val="F58A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11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>
          <a:xfrm>
            <a:off x="6872038" y="6469470"/>
            <a:ext cx="813998" cy="2342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lang="ru-RU" sz="80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28.09.2021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287666" y="6248070"/>
            <a:ext cx="6417933" cy="4556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lang="ru-RU" sz="800" i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pic>
        <p:nvPicPr>
          <p:cNvPr id="35" name="Изображение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062" y="6495572"/>
            <a:ext cx="966788" cy="182703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 bwMode="auto">
          <a:xfrm>
            <a:off x="6711351" y="6326846"/>
            <a:ext cx="3194649" cy="0"/>
          </a:xfrm>
          <a:prstGeom prst="line">
            <a:avLst/>
          </a:prstGeom>
          <a:solidFill>
            <a:schemeClr val="accent1"/>
          </a:solidFill>
          <a:ln w="476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8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45711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91423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371358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828477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None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4988" indent="-1905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</a:defRPr>
      </a:lvl2pPr>
      <a:lvl3pPr marL="801688" indent="-107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</a:defRPr>
      </a:lvl3pPr>
      <a:lvl4pPr marL="1165225" indent="-176213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1431925" indent="-149225" algn="l" rtl="0" eaLnBrk="1" fontAlgn="base" hangingPunct="1">
        <a:spcBef>
          <a:spcPct val="20000"/>
        </a:spcBef>
        <a:spcAft>
          <a:spcPct val="0"/>
        </a:spcAft>
        <a:buClr>
          <a:schemeClr val="accent4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5pPr>
      <a:lvl6pPr marL="205545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512570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69689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426808" indent="-31585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2.jpeg"/><Relationship Id="rId3" Type="http://schemas.openxmlformats.org/officeDocument/2006/relationships/tags" Target="../tags/tag6.xml"/><Relationship Id="rId7" Type="http://schemas.openxmlformats.org/officeDocument/2006/relationships/image" Target="../media/image8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tags" Target="../tags/tag5.xml"/><Relationship Id="rId16" Type="http://schemas.openxmlformats.org/officeDocument/2006/relationships/image" Target="../media/image15.jpeg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jpeg"/><Relationship Id="rId11" Type="http://schemas.openxmlformats.org/officeDocument/2006/relationships/image" Target="../media/image10.jpeg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.emf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898" y="3555187"/>
            <a:ext cx="1367027" cy="982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3"/>
          <a:stretch/>
        </p:blipFill>
        <p:spPr>
          <a:xfrm>
            <a:off x="1619631" y="1755373"/>
            <a:ext cx="1037341" cy="1350136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098744F-03F3-437E-8EDF-5F8E23235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" y="103966"/>
            <a:ext cx="9551247" cy="551152"/>
          </a:xfrm>
        </p:spPr>
        <p:txBody>
          <a:bodyPr/>
          <a:lstStyle/>
          <a:p>
            <a:r>
              <a:rPr lang="ru-RU" sz="1400" b="1" dirty="0" smtClean="0"/>
              <a:t>Памятка алгоритма регистрации средств </a:t>
            </a:r>
            <a:r>
              <a:rPr lang="ru-RU" sz="1400" b="1" dirty="0"/>
              <a:t>подмащивания, 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ввозимых подрядными организациями на предприятие АО «Воронежсинтезкаучук»</a:t>
            </a:r>
            <a:r>
              <a:rPr lang="en-US" sz="1400" b="1" dirty="0" smtClean="0"/>
              <a:t> 1/3</a:t>
            </a:r>
            <a:endParaRPr lang="ru-RU" sz="1400" b="1" dirty="0"/>
          </a:p>
        </p:txBody>
      </p:sp>
      <p:sp>
        <p:nvSpPr>
          <p:cNvPr id="113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114839" y="726404"/>
            <a:ext cx="2542134" cy="371137"/>
          </a:xfrm>
          <a:prstGeom prst="chevron">
            <a:avLst>
              <a:gd name="adj" fmla="val 23816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224232" y="724077"/>
            <a:ext cx="2380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</a:rPr>
              <a:t>До въезда на территорию </a:t>
            </a:r>
          </a:p>
          <a:p>
            <a:r>
              <a:rPr lang="ru-RU" sz="1000" b="1" dirty="0" smtClean="0">
                <a:solidFill>
                  <a:schemeClr val="bg1"/>
                </a:solidFill>
              </a:rPr>
              <a:t>АО ВСК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42" name="object 11"/>
          <p:cNvSpPr txBox="1"/>
          <p:nvPr/>
        </p:nvSpPr>
        <p:spPr>
          <a:xfrm>
            <a:off x="114838" y="1114794"/>
            <a:ext cx="2453698" cy="748512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/>
            <a:r>
              <a:rPr lang="ru-RU" sz="1000" b="1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  <a:endParaRPr lang="ru-RU" sz="1000" b="1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ПО– </a:t>
            </a:r>
            <a:r>
              <a:rPr lang="ru-RU" sz="10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подрядная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организация</a:t>
            </a:r>
            <a:r>
              <a:rPr lang="en-US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;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КД </a:t>
            </a:r>
            <a:r>
              <a:rPr lang="ru-RU" sz="10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– ответственное лицо по договору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(куратор договора)</a:t>
            </a:r>
            <a:endParaRPr lang="ru-RU" sz="10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  <a:p>
            <a:pPr marL="12698" marR="12698">
              <a:spcBef>
                <a:spcPts val="195"/>
              </a:spcBef>
            </a:pPr>
            <a:endParaRPr sz="9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</p:txBody>
      </p:sp>
      <p:graphicFrame>
        <p:nvGraphicFramePr>
          <p:cNvPr id="8" name="Объект 7" hidden="1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1229" y="1134"/>
          <a:ext cx="1229" cy="1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4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29" y="1134"/>
                        <a:ext cx="1229" cy="1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22842" cy="1133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684154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37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2905467" y="715723"/>
            <a:ext cx="3081261" cy="396881"/>
          </a:xfrm>
          <a:prstGeom prst="chevron">
            <a:avLst>
              <a:gd name="adj" fmla="val 23816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415" tIns="34208" rIns="68415" bIns="34208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43" name="object 11"/>
          <p:cNvSpPr txBox="1"/>
          <p:nvPr/>
        </p:nvSpPr>
        <p:spPr>
          <a:xfrm>
            <a:off x="2905468" y="1129856"/>
            <a:ext cx="3081260" cy="974989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 marR="12698">
              <a:spcBef>
                <a:spcPts val="195"/>
              </a:spcBef>
            </a:pPr>
            <a:r>
              <a:rPr lang="ru-RU" sz="1000" b="1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</a:p>
          <a:p>
            <a:pPr marL="12698" marR="12698">
              <a:spcBef>
                <a:spcPts val="195"/>
              </a:spcBef>
            </a:pP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ПО,</a:t>
            </a:r>
            <a:r>
              <a:rPr lang="en-US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ЧОП </a:t>
            </a:r>
            <a:r>
              <a:rPr lang="ru-RU" sz="10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–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охранная организация  АО ВСК</a:t>
            </a:r>
            <a:r>
              <a:rPr lang="en-US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;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ОЛ </a:t>
            </a:r>
            <a:r>
              <a:rPr lang="ru-RU" sz="10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– ответственное лицо за организацию и безопасное проведение работ на высоте от производства АО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ВСК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инженер </a:t>
            </a:r>
            <a:r>
              <a:rPr lang="ru-RU" sz="900" dirty="0">
                <a:solidFill>
                  <a:schemeClr val="bg1"/>
                </a:solidFill>
                <a:cs typeface="Georgia"/>
              </a:rPr>
              <a:t>(сменный) производства </a:t>
            </a:r>
            <a:endParaRPr sz="9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2997601" y="732821"/>
            <a:ext cx="2674185" cy="37686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</a:rPr>
              <a:t>Въезде на территорию и подготовка к работе 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8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6198075" y="743601"/>
            <a:ext cx="3049441" cy="355302"/>
          </a:xfrm>
          <a:prstGeom prst="chevron">
            <a:avLst>
              <a:gd name="adj" fmla="val 2381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415" tIns="34208" rIns="68415" bIns="34208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6271545" y="735743"/>
            <a:ext cx="2862391" cy="376861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sz="1000" b="1" dirty="0" smtClean="0">
                <a:solidFill>
                  <a:schemeClr val="bg1"/>
                </a:solidFill>
              </a:rPr>
              <a:t>Регистрация и получение </a:t>
            </a:r>
          </a:p>
          <a:p>
            <a:r>
              <a:rPr lang="ru-RU" sz="1000" b="1" dirty="0" smtClean="0">
                <a:solidFill>
                  <a:schemeClr val="bg1"/>
                </a:solidFill>
              </a:rPr>
              <a:t>«Зеленой бирки»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20" name="object 11"/>
          <p:cNvSpPr txBox="1"/>
          <p:nvPr/>
        </p:nvSpPr>
        <p:spPr>
          <a:xfrm>
            <a:off x="6206659" y="1130178"/>
            <a:ext cx="3040857" cy="537254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 marR="12698">
              <a:spcBef>
                <a:spcPts val="195"/>
              </a:spcBef>
            </a:pPr>
            <a:r>
              <a:rPr lang="ru-RU" sz="1000" b="1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</a:p>
          <a:p>
            <a:pPr marL="12698" marR="12698">
              <a:spcBef>
                <a:spcPts val="195"/>
              </a:spcBef>
            </a:pP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ПО, инженер  (сменный) производства, в случае его отсутствия лицо его замещающие или</a:t>
            </a:r>
            <a:r>
              <a:rPr lang="en-US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 </a:t>
            </a:r>
            <a:r>
              <a:rPr lang="ru-RU" sz="10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сотрудник ОТ</a:t>
            </a:r>
            <a:endParaRPr lang="ru-RU" sz="10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8" y="3114135"/>
            <a:ext cx="1742395" cy="11607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658" y="4778750"/>
            <a:ext cx="1438809" cy="12252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4231" y="1932062"/>
            <a:ext cx="17684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ПО предоставляет</a:t>
            </a:r>
            <a:r>
              <a:rPr lang="en-US" sz="1000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КД</a:t>
            </a:r>
            <a:r>
              <a:rPr lang="en-US" sz="1000" dirty="0" smtClean="0">
                <a:solidFill>
                  <a:srgbClr val="000000"/>
                </a:solidFill>
                <a:ea typeface="Calibri"/>
                <a:cs typeface="Times New Roman"/>
              </a:rPr>
              <a:t>:</a:t>
            </a:r>
            <a:endParaRPr lang="ru-RU" sz="1000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паспорт/сертификат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журнал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приема и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осмотра лесов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и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подмостей.</a:t>
            </a:r>
            <a:endParaRPr lang="ru-RU" sz="1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09047" y="2976119"/>
            <a:ext cx="18198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КД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регистрирует средство подмащивания в </a:t>
            </a:r>
            <a:r>
              <a:rPr lang="en-US" sz="1000" dirty="0" smtClean="0">
                <a:solidFill>
                  <a:srgbClr val="000000"/>
                </a:solidFill>
                <a:ea typeface="Calibri"/>
                <a:cs typeface="Times New Roman"/>
              </a:rPr>
              <a:t>SP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, загружает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два документа в </a:t>
            </a:r>
            <a:r>
              <a:rPr lang="ru-RU" sz="1000" dirty="0" err="1">
                <a:solidFill>
                  <a:srgbClr val="000000"/>
                </a:solidFill>
                <a:ea typeface="Calibri"/>
                <a:cs typeface="Times New Roman"/>
              </a:rPr>
              <a:t>SharePoint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, после чего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автоматически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присваивается в системе </a:t>
            </a:r>
            <a:r>
              <a:rPr lang="en-US" sz="1000" dirty="0">
                <a:solidFill>
                  <a:srgbClr val="000000"/>
                </a:solidFill>
                <a:ea typeface="Calibri"/>
                <a:cs typeface="Times New Roman"/>
              </a:rPr>
              <a:t>ID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номер (постоянный регистрационный номер),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который КД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указывает на «Красной бирке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».</a:t>
            </a:r>
            <a:endParaRPr lang="ru-RU" sz="1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5703" y="4554767"/>
            <a:ext cx="15257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Для ввоза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через контрольно-пропускной пункт КПП-1,2,3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средств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подмащивания (лесов, вышек-тур и лестниц)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необходимо получить «Красную бирку» у куратора договора.</a:t>
            </a:r>
            <a:endParaRPr lang="ru-RU" sz="10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32" y="2391122"/>
            <a:ext cx="1163363" cy="155115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00759" y="2478835"/>
            <a:ext cx="1863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После установки средств подмащивания (лесов, вышки-туры, лестницы) ПО приглашает членов комиссии для принятия средства подмащивания.</a:t>
            </a:r>
            <a:endParaRPr lang="ru-RU" sz="1000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083" y="3844173"/>
            <a:ext cx="1408116" cy="105608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146" y="4755076"/>
            <a:ext cx="1354571" cy="121673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733317" y="4900260"/>
            <a:ext cx="21542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Для всех видов средств подмащивания </a:t>
            </a:r>
          </a:p>
          <a:p>
            <a:r>
              <a:rPr lang="ru-RU" sz="1000" dirty="0" smtClean="0"/>
              <a:t>(леса</a:t>
            </a:r>
            <a:r>
              <a:rPr lang="en-US" sz="1000" dirty="0" smtClean="0"/>
              <a:t>/</a:t>
            </a:r>
            <a:r>
              <a:rPr lang="ru-RU" sz="1000" dirty="0" smtClean="0"/>
              <a:t> вышка-тура</a:t>
            </a:r>
            <a:r>
              <a:rPr lang="en-US" sz="1000" dirty="0" smtClean="0"/>
              <a:t>/</a:t>
            </a:r>
            <a:r>
              <a:rPr lang="ru-RU" sz="1000" dirty="0" smtClean="0"/>
              <a:t> лестница) оформляются</a:t>
            </a:r>
            <a:r>
              <a:rPr lang="en-US" sz="1000" dirty="0"/>
              <a:t> </a:t>
            </a:r>
            <a:r>
              <a:rPr lang="ru-RU" sz="1000" dirty="0" smtClean="0"/>
              <a:t>всегда документы</a:t>
            </a:r>
            <a:r>
              <a:rPr lang="en-US" sz="1000" dirty="0" smtClean="0"/>
              <a:t>:</a:t>
            </a:r>
          </a:p>
          <a:p>
            <a:r>
              <a:rPr lang="ru-RU" sz="1000" dirty="0" smtClean="0"/>
              <a:t>- чек лист</a:t>
            </a:r>
            <a:r>
              <a:rPr lang="en-US" sz="1000" dirty="0" smtClean="0"/>
              <a:t>;</a:t>
            </a:r>
            <a:endParaRPr lang="ru-RU" sz="1000" dirty="0" smtClean="0"/>
          </a:p>
          <a:p>
            <a:r>
              <a:rPr lang="ru-RU" sz="1000" dirty="0" smtClean="0"/>
              <a:t>- делается запись в журнале</a:t>
            </a:r>
            <a:r>
              <a:rPr lang="en-US" sz="1000" dirty="0" smtClean="0"/>
              <a:t>;</a:t>
            </a:r>
            <a:endParaRPr lang="ru-RU" sz="1000" dirty="0" smtClean="0"/>
          </a:p>
          <a:p>
            <a:r>
              <a:rPr lang="ru-RU" sz="1000" dirty="0" smtClean="0"/>
              <a:t>- </a:t>
            </a:r>
            <a:r>
              <a:rPr lang="ru-RU" sz="1000" i="1" dirty="0" smtClean="0"/>
              <a:t>для лесов более 4 метров оформляется акт приемки</a:t>
            </a:r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30" name="Стрелка вниз 29"/>
          <p:cNvSpPr/>
          <p:nvPr/>
        </p:nvSpPr>
        <p:spPr bwMode="auto">
          <a:xfrm rot="2907102">
            <a:off x="1328123" y="2710137"/>
            <a:ext cx="253435" cy="556329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Стрелка вниз 39"/>
          <p:cNvSpPr/>
          <p:nvPr/>
        </p:nvSpPr>
        <p:spPr bwMode="auto">
          <a:xfrm rot="18764945">
            <a:off x="1559662" y="4360105"/>
            <a:ext cx="253435" cy="556329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Стрелка вниз 40"/>
          <p:cNvSpPr/>
          <p:nvPr/>
        </p:nvSpPr>
        <p:spPr bwMode="auto">
          <a:xfrm rot="12599003">
            <a:off x="3270848" y="3715702"/>
            <a:ext cx="253435" cy="112688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Стрелка вниз 43"/>
          <p:cNvSpPr/>
          <p:nvPr/>
        </p:nvSpPr>
        <p:spPr bwMode="auto">
          <a:xfrm rot="18815476">
            <a:off x="4573759" y="3537647"/>
            <a:ext cx="253435" cy="50345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Стрелка вниз 44"/>
          <p:cNvSpPr/>
          <p:nvPr/>
        </p:nvSpPr>
        <p:spPr bwMode="auto">
          <a:xfrm rot="18815476">
            <a:off x="5400541" y="4525479"/>
            <a:ext cx="253435" cy="50345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5656" y="1871933"/>
            <a:ext cx="1368725" cy="1026544"/>
          </a:xfrm>
          <a:prstGeom prst="rect">
            <a:avLst/>
          </a:prstGeom>
        </p:spPr>
      </p:pic>
      <p:sp>
        <p:nvSpPr>
          <p:cNvPr id="47" name="Стрелка вниз 46"/>
          <p:cNvSpPr/>
          <p:nvPr/>
        </p:nvSpPr>
        <p:spPr bwMode="auto">
          <a:xfrm rot="10800000">
            <a:off x="6344673" y="2902040"/>
            <a:ext cx="253435" cy="184220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740" y="2906275"/>
            <a:ext cx="929516" cy="92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3079" y="2838363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1</a:t>
            </a:r>
            <a:endParaRPr lang="ru-RU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537248" y="4501925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/>
              <a:t>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68206" y="4179895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3</a:t>
            </a:r>
            <a:endParaRPr lang="ru-RU" sz="9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541549" y="3636135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/>
              <a:t>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79917" y="4639660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5</a:t>
            </a:r>
            <a:endParaRPr lang="ru-RU" sz="9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355594" y="3720375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6</a:t>
            </a:r>
            <a:endParaRPr lang="ru-RU" sz="900" b="1" dirty="0"/>
          </a:p>
        </p:txBody>
      </p:sp>
      <p:sp>
        <p:nvSpPr>
          <p:cNvPr id="50" name="Стрелка вниз 49"/>
          <p:cNvSpPr/>
          <p:nvPr/>
        </p:nvSpPr>
        <p:spPr bwMode="auto">
          <a:xfrm rot="17293383">
            <a:off x="7253312" y="2566674"/>
            <a:ext cx="253435" cy="1112171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80325" y="2984745"/>
            <a:ext cx="2143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7</a:t>
            </a:r>
            <a:endParaRPr lang="ru-RU" sz="9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37164" y="2794243"/>
            <a:ext cx="793543" cy="9573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52891" y="1667432"/>
            <a:ext cx="28553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cs typeface="Georgia"/>
              </a:rPr>
              <a:t>«Зеленая бирка» выдается </a:t>
            </a:r>
            <a:r>
              <a:rPr lang="ru-RU" sz="1000" dirty="0" smtClean="0">
                <a:cs typeface="Georgia"/>
              </a:rPr>
              <a:t>инженером </a:t>
            </a:r>
            <a:r>
              <a:rPr lang="ru-RU" sz="1000" dirty="0">
                <a:cs typeface="Georgia"/>
              </a:rPr>
              <a:t>(сменный) производства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в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случае его отсутствия лицом его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замещающим, после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предоставления чек-листа состояния средств  подмащивания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записи в журнале приема и осмотра лесов и подмостей.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22384" y="3699795"/>
            <a:ext cx="295426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cs typeface="Georgia"/>
              </a:rPr>
              <a:t>Инженер (сменный) производства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подгружает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чек-лист в </a:t>
            </a:r>
            <a:r>
              <a:rPr lang="en-US" sz="1000" dirty="0" err="1">
                <a:solidFill>
                  <a:srgbClr val="000000"/>
                </a:solidFill>
                <a:cs typeface="Georgia"/>
              </a:rPr>
              <a:t>SharePoin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(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если леса более 4 метров предоставляется и акт приема средств подмащивания) выдаёт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«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Зеленую бирку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» ПО, убеждается в наличии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записи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 «Журнале приема и осмотра лесов и подмостей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», при этом «Красная бирка» остается у сменного инженера.</a:t>
            </a:r>
          </a:p>
          <a:p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После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завершения работ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«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Зеленая бирка»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сдается </a:t>
            </a:r>
            <a:r>
              <a:rPr lang="ru-RU" sz="1000" dirty="0" smtClean="0">
                <a:cs typeface="Georgia"/>
              </a:rPr>
              <a:t>инженеру </a:t>
            </a:r>
            <a:r>
              <a:rPr lang="ru-RU" sz="1000" dirty="0">
                <a:cs typeface="Georgia"/>
              </a:rPr>
              <a:t>(</a:t>
            </a:r>
            <a:r>
              <a:rPr lang="ru-RU" sz="1000" dirty="0" smtClean="0">
                <a:cs typeface="Georgia"/>
              </a:rPr>
              <a:t>сменному) </a:t>
            </a:r>
            <a:r>
              <a:rPr lang="ru-RU" sz="1000" dirty="0">
                <a:cs typeface="Georgia"/>
              </a:rPr>
              <a:t>производства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в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случае его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отсутствия,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лицу его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замещающего, и возвращается подрядной </a:t>
            </a:r>
            <a:r>
              <a:rPr lang="ru-RU" sz="1000" dirty="0" err="1" smtClean="0">
                <a:solidFill>
                  <a:srgbClr val="000000"/>
                </a:solidFill>
                <a:cs typeface="Georgia"/>
              </a:rPr>
              <a:t>оргнизации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ранее сданная «Красная бирка».</a:t>
            </a:r>
            <a:endParaRPr lang="ru-RU" sz="1000" dirty="0" smtClean="0">
              <a:solidFill>
                <a:srgbClr val="000000"/>
              </a:solidFill>
              <a:cs typeface="Georgia"/>
            </a:endParaRPr>
          </a:p>
          <a:p>
            <a:r>
              <a:rPr lang="ru-RU" sz="1000" dirty="0" smtClean="0">
                <a:solidFill>
                  <a:srgbClr val="000000"/>
                </a:solidFill>
                <a:cs typeface="Georgia"/>
              </a:rPr>
              <a:t>ВСЕ СРЕДСТВА ПОДМАЩИВАНИЯ НАХОДЯЩИЕСЯ НА ТЕРРИТОРИИ АО ВСК ДОЛЖНЫ ИМЕТЬ КРАСНУЮ ИЛИ ЗЕЛЕНУЮ БИРКУ.</a:t>
            </a:r>
            <a:endParaRPr lang="ru-RU" sz="1000" dirty="0">
              <a:solidFill>
                <a:srgbClr val="000000"/>
              </a:solidFill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93820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098744F-03F3-437E-8EDF-5F8E23235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087" y="229593"/>
            <a:ext cx="7474864" cy="316471"/>
          </a:xfrm>
        </p:spPr>
        <p:txBody>
          <a:bodyPr/>
          <a:lstStyle/>
          <a:p>
            <a:r>
              <a:rPr lang="ru-RU" sz="1400" b="1" dirty="0" smtClean="0"/>
              <a:t>Памятка алгоритма регистрации </a:t>
            </a:r>
            <a:r>
              <a:rPr lang="ru-RU" sz="1400" b="1" dirty="0"/>
              <a:t>средств подмащивания, 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ввозимых подрядными организациями на предприятие АО «ВСК» </a:t>
            </a:r>
            <a:r>
              <a:rPr lang="en-US" sz="1400" b="1" dirty="0" smtClean="0"/>
              <a:t>2/3</a:t>
            </a:r>
            <a:endParaRPr lang="ru-RU" sz="1400" b="1" dirty="0"/>
          </a:p>
        </p:txBody>
      </p:sp>
      <p:sp>
        <p:nvSpPr>
          <p:cNvPr id="113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112075" y="826642"/>
            <a:ext cx="4503057" cy="226288"/>
          </a:xfrm>
          <a:prstGeom prst="chevron">
            <a:avLst>
              <a:gd name="adj" fmla="val 23816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110694" y="835267"/>
            <a:ext cx="2344627" cy="237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До въезда на территорию АО ВСК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42" name="object 11"/>
          <p:cNvSpPr txBox="1"/>
          <p:nvPr/>
        </p:nvSpPr>
        <p:spPr>
          <a:xfrm>
            <a:off x="112075" y="1073807"/>
            <a:ext cx="4503057" cy="336248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/>
            <a:r>
              <a:rPr lang="ru-RU" sz="900" b="1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  <a:endParaRPr lang="ru-RU" sz="900" b="1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ПО– </a:t>
            </a:r>
            <a:r>
              <a:rPr lang="ru-RU" sz="9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подрядная </a:t>
            </a: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организация</a:t>
            </a:r>
            <a:r>
              <a:rPr lang="en-US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; </a:t>
            </a: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КД </a:t>
            </a:r>
            <a:r>
              <a:rPr lang="ru-RU" sz="9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– ответственное лицо по договору </a:t>
            </a: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(куратор договора)</a:t>
            </a:r>
            <a:endParaRPr lang="ru-RU" sz="9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  <a:p>
            <a:pPr marL="12698" marR="12698">
              <a:spcBef>
                <a:spcPts val="195"/>
              </a:spcBef>
            </a:pPr>
            <a:endParaRPr sz="9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</p:txBody>
      </p:sp>
      <p:graphicFrame>
        <p:nvGraphicFramePr>
          <p:cNvPr id="8" name="Объект 7" hidden="1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1229" y="1134"/>
          <a:ext cx="1229" cy="1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48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29" y="1134"/>
                        <a:ext cx="1229" cy="1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22842" cy="1133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684154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37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4761797" y="835268"/>
            <a:ext cx="4848032" cy="205788"/>
          </a:xfrm>
          <a:prstGeom prst="chevron">
            <a:avLst>
              <a:gd name="adj" fmla="val 23816"/>
            </a:avLst>
          </a:prstGeom>
          <a:solidFill>
            <a:srgbClr val="808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415" tIns="34208" rIns="68415" bIns="34208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43" name="object 11"/>
          <p:cNvSpPr txBox="1"/>
          <p:nvPr/>
        </p:nvSpPr>
        <p:spPr>
          <a:xfrm>
            <a:off x="4787662" y="1062958"/>
            <a:ext cx="4891176" cy="696816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 marR="12698">
              <a:spcBef>
                <a:spcPts val="195"/>
              </a:spcBef>
            </a:pPr>
            <a:r>
              <a:rPr lang="ru-RU" sz="900" b="1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</a:p>
          <a:p>
            <a:pPr marL="12698" marR="12698">
              <a:spcBef>
                <a:spcPts val="195"/>
              </a:spcBef>
            </a:pPr>
            <a:r>
              <a:rPr lang="ru-RU" sz="900" dirty="0" smtClean="0">
                <a:solidFill>
                  <a:schemeClr val="bg1"/>
                </a:solidFill>
                <a:cs typeface="Georgia"/>
              </a:rPr>
              <a:t>ПО </a:t>
            </a:r>
            <a:r>
              <a:rPr lang="ru-RU" sz="900" dirty="0">
                <a:solidFill>
                  <a:schemeClr val="bg1"/>
                </a:solidFill>
                <a:cs typeface="Georgia"/>
              </a:rPr>
              <a:t>– подрядная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организация</a:t>
            </a:r>
            <a:r>
              <a:rPr lang="en-US" sz="900" dirty="0" smtClean="0">
                <a:solidFill>
                  <a:schemeClr val="bg1"/>
                </a:solidFill>
                <a:cs typeface="Georgia"/>
              </a:rPr>
              <a:t>;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ЧОП </a:t>
            </a:r>
            <a:r>
              <a:rPr lang="ru-RU" sz="900" dirty="0">
                <a:solidFill>
                  <a:schemeClr val="bg1"/>
                </a:solidFill>
                <a:cs typeface="Georgia"/>
              </a:rPr>
              <a:t>–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охранная организация  АО ВСК</a:t>
            </a:r>
            <a:r>
              <a:rPr lang="en-US" sz="900" dirty="0" smtClean="0">
                <a:solidFill>
                  <a:schemeClr val="bg1"/>
                </a:solidFill>
                <a:cs typeface="Georgia"/>
              </a:rPr>
              <a:t>;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ОЛ </a:t>
            </a:r>
            <a:r>
              <a:rPr lang="ru-RU" sz="900" dirty="0">
                <a:solidFill>
                  <a:schemeClr val="bg1"/>
                </a:solidFill>
                <a:cs typeface="Georgia"/>
              </a:rPr>
              <a:t>– ответственное лицо за организацию и безопасное проведение работ на высоте от производства </a:t>
            </a:r>
            <a:r>
              <a:rPr lang="ru-RU" sz="900" dirty="0" smtClean="0">
                <a:solidFill>
                  <a:schemeClr val="bg1"/>
                </a:solidFill>
                <a:cs typeface="Georgia"/>
              </a:rPr>
              <a:t>инженер по подготовке производства и инженер </a:t>
            </a:r>
            <a:r>
              <a:rPr lang="ru-RU" sz="900" dirty="0">
                <a:solidFill>
                  <a:schemeClr val="bg1"/>
                </a:solidFill>
                <a:cs typeface="Georgia"/>
              </a:rPr>
              <a:t>(сменный) производства </a:t>
            </a:r>
            <a:endParaRPr sz="900" dirty="0">
              <a:solidFill>
                <a:schemeClr val="bg1"/>
              </a:solidFill>
              <a:cs typeface="Georgia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 bwMode="auto">
          <a:xfrm flipH="1">
            <a:off x="4678284" y="949418"/>
            <a:ext cx="4434" cy="56583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object 11"/>
          <p:cNvSpPr txBox="1"/>
          <p:nvPr/>
        </p:nvSpPr>
        <p:spPr>
          <a:xfrm>
            <a:off x="65357" y="1627762"/>
            <a:ext cx="2720217" cy="5193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spcAft>
                <a:spcPts val="0"/>
              </a:spcAft>
            </a:pP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4" name="object 11"/>
          <p:cNvSpPr txBox="1"/>
          <p:nvPr/>
        </p:nvSpPr>
        <p:spPr>
          <a:xfrm>
            <a:off x="112075" y="1514484"/>
            <a:ext cx="4503057" cy="56022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5725" indent="95250">
              <a:spcAft>
                <a:spcPts val="0"/>
              </a:spcAft>
            </a:pPr>
            <a:r>
              <a:rPr lang="ru-RU" sz="1000" b="1" dirty="0">
                <a:solidFill>
                  <a:srgbClr val="008080"/>
                </a:solidFill>
                <a:effectLst/>
                <a:ea typeface="Calibri"/>
                <a:cs typeface="Times New Roman"/>
              </a:rPr>
              <a:t>Описание процесса:</a:t>
            </a:r>
            <a:endParaRPr lang="ru-RU" sz="1000" b="1" dirty="0">
              <a:effectLst/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r>
              <a:rPr lang="ru-RU" sz="950" b="1" dirty="0">
                <a:effectLst/>
                <a:ea typeface="Calibri"/>
                <a:cs typeface="Times New Roman"/>
              </a:rPr>
              <a:t>1. </a:t>
            </a:r>
            <a:r>
              <a:rPr lang="ru-RU" sz="950" dirty="0">
                <a:effectLst/>
                <a:ea typeface="Calibri"/>
                <a:cs typeface="Times New Roman"/>
              </a:rPr>
              <a:t>После выбора </a:t>
            </a:r>
            <a:r>
              <a:rPr lang="ru-RU" sz="950" dirty="0" smtClean="0">
                <a:ea typeface="Calibri"/>
                <a:cs typeface="Times New Roman"/>
              </a:rPr>
              <a:t>подрядной организации (ПО)</a:t>
            </a:r>
            <a:r>
              <a:rPr lang="ru-RU" sz="950" dirty="0" smtClean="0">
                <a:effectLst/>
                <a:ea typeface="Calibri"/>
                <a:cs typeface="Times New Roman"/>
              </a:rPr>
              <a:t>, </a:t>
            </a:r>
            <a:r>
              <a:rPr lang="ru-RU" sz="950" dirty="0">
                <a:effectLst/>
                <a:ea typeface="Calibri"/>
                <a:cs typeface="Times New Roman"/>
              </a:rPr>
              <a:t>выполняющей работы с применением средств подмащивания (лесов, вышки-туры, </a:t>
            </a:r>
            <a:r>
              <a:rPr lang="ru-RU" sz="950" dirty="0" smtClean="0">
                <a:effectLst/>
                <a:ea typeface="Calibri"/>
                <a:cs typeface="Times New Roman"/>
              </a:rPr>
              <a:t>лестницы</a:t>
            </a:r>
            <a:r>
              <a:rPr lang="ru-RU" sz="950" dirty="0" smtClean="0">
                <a:ea typeface="Calibri"/>
                <a:cs typeface="Times New Roman"/>
              </a:rPr>
              <a:t>,</a:t>
            </a:r>
            <a:r>
              <a:rPr lang="ru-RU" sz="950" dirty="0">
                <a:ea typeface="Calibri"/>
                <a:cs typeface="Times New Roman"/>
              </a:rPr>
              <a:t> </a:t>
            </a:r>
            <a:r>
              <a:rPr lang="ru-RU" sz="950" dirty="0" smtClean="0">
                <a:ea typeface="Calibri"/>
                <a:cs typeface="Times New Roman"/>
              </a:rPr>
              <a:t>стремянки) </a:t>
            </a:r>
            <a:r>
              <a:rPr lang="ru-RU" sz="950" dirty="0">
                <a:effectLst/>
                <a:ea typeface="Calibri"/>
                <a:cs typeface="Times New Roman"/>
              </a:rPr>
              <a:t>КД направляет или передает материалы в </a:t>
            </a:r>
            <a:r>
              <a:rPr lang="ru-RU" sz="950" dirty="0" smtClean="0">
                <a:effectLst/>
                <a:ea typeface="Calibri"/>
                <a:cs typeface="Times New Roman"/>
              </a:rPr>
              <a:t>ПО:</a:t>
            </a:r>
            <a:endParaRPr lang="ru-RU" sz="950" dirty="0">
              <a:effectLst/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r>
              <a:rPr lang="ru-RU" sz="950" dirty="0">
                <a:ea typeface="Calibri"/>
                <a:cs typeface="Times New Roman"/>
              </a:rPr>
              <a:t>- </a:t>
            </a:r>
            <a:r>
              <a:rPr lang="ru-RU" sz="950" dirty="0" smtClean="0">
                <a:ea typeface="Calibri"/>
                <a:cs typeface="Times New Roman"/>
              </a:rPr>
              <a:t>чек-лист </a:t>
            </a:r>
            <a:r>
              <a:rPr lang="ru-RU" sz="950" dirty="0">
                <a:ea typeface="Calibri"/>
                <a:cs typeface="Times New Roman"/>
              </a:rPr>
              <a:t>проверки </a:t>
            </a:r>
            <a:r>
              <a:rPr lang="ru-RU" sz="950" dirty="0" smtClean="0">
                <a:ea typeface="Calibri"/>
                <a:cs typeface="Times New Roman"/>
              </a:rPr>
              <a:t>средств подмащивания (</a:t>
            </a:r>
            <a:r>
              <a:rPr lang="ru-RU" sz="950" dirty="0" smtClean="0">
                <a:cs typeface="Georgia"/>
              </a:rPr>
              <a:t>приложение № 1)</a:t>
            </a:r>
            <a:r>
              <a:rPr lang="ru-RU" sz="950" dirty="0" smtClean="0">
                <a:effectLst/>
                <a:ea typeface="Calibri"/>
                <a:cs typeface="Times New Roman"/>
              </a:rPr>
              <a:t>; </a:t>
            </a:r>
            <a:endParaRPr lang="ru-RU" sz="950" dirty="0">
              <a:effectLst/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r>
              <a:rPr lang="ru-RU" sz="950" dirty="0">
                <a:effectLst/>
                <a:ea typeface="Calibri"/>
                <a:cs typeface="Times New Roman"/>
              </a:rPr>
              <a:t>- бланк акта приема средств подмащивания (</a:t>
            </a:r>
            <a:r>
              <a:rPr lang="ru-RU" sz="950" u="sng" dirty="0">
                <a:effectLst/>
                <a:ea typeface="Calibri"/>
                <a:cs typeface="Times New Roman"/>
              </a:rPr>
              <a:t>для </a:t>
            </a:r>
            <a:r>
              <a:rPr lang="ru-RU" sz="950" u="sng" dirty="0" smtClean="0">
                <a:effectLst/>
                <a:ea typeface="Calibri"/>
                <a:cs typeface="Times New Roman"/>
              </a:rPr>
              <a:t>лесов более 4 метров</a:t>
            </a:r>
            <a:r>
              <a:rPr lang="ru-RU" sz="950" dirty="0" smtClean="0">
                <a:ea typeface="Calibri"/>
                <a:cs typeface="Times New Roman"/>
              </a:rPr>
              <a:t>) </a:t>
            </a:r>
            <a:r>
              <a:rPr lang="ru-RU" sz="950" dirty="0">
                <a:ea typeface="Calibri"/>
                <a:cs typeface="Times New Roman"/>
              </a:rPr>
              <a:t>(</a:t>
            </a:r>
            <a:r>
              <a:rPr lang="ru-RU" sz="950" dirty="0" smtClean="0">
                <a:ea typeface="Calibri"/>
                <a:cs typeface="Times New Roman"/>
              </a:rPr>
              <a:t>приложение </a:t>
            </a:r>
            <a:r>
              <a:rPr lang="ru-RU" sz="950" dirty="0">
                <a:ea typeface="Calibri"/>
                <a:cs typeface="Times New Roman"/>
              </a:rPr>
              <a:t>№ </a:t>
            </a:r>
            <a:r>
              <a:rPr lang="ru-RU" sz="950" dirty="0" smtClean="0">
                <a:ea typeface="Calibri"/>
                <a:cs typeface="Times New Roman"/>
              </a:rPr>
              <a:t>2);</a:t>
            </a:r>
            <a:endParaRPr lang="ru-RU" sz="950" dirty="0">
              <a:effectLst/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r>
              <a:rPr lang="ru-RU" sz="950" dirty="0">
                <a:effectLst/>
                <a:ea typeface="Calibri"/>
                <a:cs typeface="Times New Roman"/>
              </a:rPr>
              <a:t>- форму плана производства работ на высоте (ППР) </a:t>
            </a:r>
            <a:r>
              <a:rPr lang="ru-RU" sz="950" dirty="0" smtClean="0">
                <a:effectLst/>
                <a:ea typeface="Calibri"/>
                <a:cs typeface="Times New Roman"/>
              </a:rPr>
              <a:t>(</a:t>
            </a:r>
            <a:r>
              <a:rPr lang="ru-RU" sz="950" dirty="0" smtClean="0">
                <a:ea typeface="Calibri"/>
                <a:cs typeface="Times New Roman"/>
              </a:rPr>
              <a:t>приложение </a:t>
            </a:r>
            <a:r>
              <a:rPr lang="ru-RU" sz="950" dirty="0">
                <a:ea typeface="Calibri"/>
                <a:cs typeface="Times New Roman"/>
              </a:rPr>
              <a:t>№ </a:t>
            </a:r>
            <a:r>
              <a:rPr lang="ru-RU" sz="950" dirty="0" smtClean="0">
                <a:ea typeface="Calibri"/>
                <a:cs typeface="Times New Roman"/>
              </a:rPr>
              <a:t>3 - простая форма);</a:t>
            </a:r>
            <a:endParaRPr lang="ru-RU" sz="950" dirty="0">
              <a:effectLst/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r>
              <a:rPr lang="ru-RU" sz="950" dirty="0">
                <a:effectLst/>
                <a:ea typeface="Calibri"/>
                <a:cs typeface="Times New Roman"/>
              </a:rPr>
              <a:t>- форму наряд-допуска на высоту </a:t>
            </a:r>
            <a:r>
              <a:rPr lang="ru-RU" sz="950" dirty="0">
                <a:ea typeface="Calibri"/>
                <a:cs typeface="Times New Roman"/>
              </a:rPr>
              <a:t>(</a:t>
            </a:r>
            <a:r>
              <a:rPr lang="ru-RU" sz="950" dirty="0" smtClean="0">
                <a:ea typeface="Calibri"/>
                <a:cs typeface="Times New Roman"/>
              </a:rPr>
              <a:t>приложение </a:t>
            </a:r>
            <a:r>
              <a:rPr lang="ru-RU" sz="950" dirty="0">
                <a:ea typeface="Calibri"/>
                <a:cs typeface="Times New Roman"/>
              </a:rPr>
              <a:t>№ </a:t>
            </a:r>
            <a:r>
              <a:rPr lang="ru-RU" sz="950" dirty="0" smtClean="0">
                <a:ea typeface="Calibri"/>
                <a:cs typeface="Times New Roman"/>
              </a:rPr>
              <a:t>4 - </a:t>
            </a:r>
            <a:r>
              <a:rPr lang="ru-RU" sz="950" dirty="0">
                <a:ea typeface="Calibri"/>
                <a:cs typeface="Times New Roman"/>
              </a:rPr>
              <a:t>пример </a:t>
            </a:r>
            <a:r>
              <a:rPr lang="ru-RU" sz="950" dirty="0">
                <a:effectLst/>
                <a:ea typeface="Calibri"/>
                <a:cs typeface="Times New Roman"/>
              </a:rPr>
              <a:t>заполнения);</a:t>
            </a:r>
          </a:p>
          <a:p>
            <a:pPr marL="85725" indent="95250">
              <a:spcAft>
                <a:spcPts val="0"/>
              </a:spcAft>
            </a:pPr>
            <a:r>
              <a:rPr lang="ru-RU" sz="950" dirty="0" smtClean="0">
                <a:effectLst/>
                <a:ea typeface="Calibri"/>
                <a:cs typeface="Times New Roman"/>
              </a:rPr>
              <a:t>- </a:t>
            </a:r>
            <a:r>
              <a:rPr lang="ru-RU" sz="950" dirty="0" smtClean="0">
                <a:ea typeface="Calibri"/>
                <a:cs typeface="Times New Roman"/>
              </a:rPr>
              <a:t>контакты ответственных лиц (приложение № 8)</a:t>
            </a:r>
            <a:r>
              <a:rPr lang="en-US" sz="950" dirty="0" smtClean="0">
                <a:ea typeface="Calibri"/>
                <a:cs typeface="Times New Roman"/>
              </a:rPr>
              <a:t>;</a:t>
            </a:r>
            <a:endParaRPr lang="ru-RU" sz="950" dirty="0" smtClean="0">
              <a:ea typeface="Calibri"/>
              <a:cs typeface="Times New Roman"/>
            </a:endParaRPr>
          </a:p>
          <a:p>
            <a:pPr marL="257175" indent="-171450">
              <a:spcAft>
                <a:spcPts val="0"/>
              </a:spcAft>
              <a:buFontTx/>
              <a:buChar char="-"/>
            </a:pPr>
            <a:r>
              <a:rPr lang="ru-RU" sz="950" dirty="0" smtClean="0">
                <a:ea typeface="Calibri"/>
                <a:cs typeface="Times New Roman"/>
              </a:rPr>
              <a:t>ш</a:t>
            </a:r>
            <a:r>
              <a:rPr lang="ru-RU" sz="950" dirty="0" smtClean="0">
                <a:effectLst/>
                <a:ea typeface="Calibri"/>
                <a:cs typeface="Times New Roman"/>
              </a:rPr>
              <a:t>аблон приказа о назначении ответственных лиц по проведени</a:t>
            </a:r>
            <a:r>
              <a:rPr lang="ru-RU" sz="950" dirty="0" smtClean="0">
                <a:ea typeface="Calibri"/>
                <a:cs typeface="Times New Roman"/>
              </a:rPr>
              <a:t>ю</a:t>
            </a:r>
            <a:r>
              <a:rPr lang="ru-RU" sz="950" dirty="0" smtClean="0">
                <a:effectLst/>
                <a:ea typeface="Calibri"/>
                <a:cs typeface="Times New Roman"/>
              </a:rPr>
              <a:t> опасных видов работ (приложение № 9)</a:t>
            </a:r>
            <a:r>
              <a:rPr lang="en-US" sz="950" dirty="0" smtClean="0">
                <a:effectLst/>
                <a:ea typeface="Calibri"/>
                <a:cs typeface="Times New Roman"/>
              </a:rPr>
              <a:t>;</a:t>
            </a:r>
          </a:p>
          <a:p>
            <a:pPr marL="85725" indent="95250">
              <a:spcAft>
                <a:spcPts val="0"/>
              </a:spcAft>
            </a:pPr>
            <a:r>
              <a:rPr lang="ru-RU" sz="950" dirty="0" smtClean="0">
                <a:ea typeface="Calibri"/>
                <a:cs typeface="Times New Roman"/>
              </a:rPr>
              <a:t>правила по охране труда при работе на высоте (утв. Приказом Минтруда России от 16 ноября 2020г. </a:t>
            </a:r>
            <a:r>
              <a:rPr lang="ru-RU" sz="950" smtClean="0">
                <a:ea typeface="Calibri"/>
                <a:cs typeface="Times New Roman"/>
              </a:rPr>
              <a:t>№ </a:t>
            </a:r>
            <a:r>
              <a:rPr lang="ru-RU" sz="950" smtClean="0">
                <a:ea typeface="Calibri"/>
                <a:cs typeface="Times New Roman"/>
              </a:rPr>
              <a:t>782н </a:t>
            </a:r>
            <a:r>
              <a:rPr lang="ru-RU" sz="950" dirty="0" smtClean="0">
                <a:ea typeface="Calibri"/>
                <a:cs typeface="Times New Roman"/>
              </a:rPr>
              <a:t>(приложение № 5)</a:t>
            </a:r>
            <a:r>
              <a:rPr lang="en-US" sz="950" dirty="0" smtClean="0">
                <a:ea typeface="Calibri"/>
                <a:cs typeface="Times New Roman"/>
              </a:rPr>
              <a:t>;</a:t>
            </a:r>
            <a:r>
              <a:rPr lang="ru-RU" sz="950" dirty="0" smtClean="0">
                <a:ea typeface="Calibri"/>
                <a:cs typeface="Times New Roman"/>
              </a:rPr>
              <a:t> </a:t>
            </a:r>
          </a:p>
          <a:p>
            <a:pPr marL="257175" indent="-171450">
              <a:spcAft>
                <a:spcPts val="0"/>
              </a:spcAft>
              <a:buFontTx/>
              <a:buChar char="-"/>
            </a:pPr>
            <a:r>
              <a:rPr lang="ru-RU" sz="950" dirty="0" smtClean="0">
                <a:ea typeface="Calibri"/>
                <a:cs typeface="Times New Roman"/>
              </a:rPr>
              <a:t>СТП ВСК/04-07-03/МУ Методические указания по организации безопасного выполнения работ на высоте (приложение № 6)</a:t>
            </a:r>
            <a:r>
              <a:rPr lang="en-US" sz="950" dirty="0" smtClean="0">
                <a:ea typeface="Calibri"/>
                <a:cs typeface="Times New Roman"/>
              </a:rPr>
              <a:t>;</a:t>
            </a:r>
          </a:p>
          <a:p>
            <a:pPr marL="85725">
              <a:spcAft>
                <a:spcPts val="0"/>
              </a:spcAft>
            </a:pPr>
            <a:endParaRPr lang="ru-RU" sz="950" dirty="0">
              <a:solidFill>
                <a:srgbClr val="C5C5C5"/>
              </a:solidFill>
              <a:ea typeface="Calibri"/>
              <a:cs typeface="Times New Roman"/>
            </a:endParaRPr>
          </a:p>
          <a:p>
            <a:pPr marL="85725">
              <a:spcAft>
                <a:spcPts val="0"/>
              </a:spcAft>
            </a:pPr>
            <a:r>
              <a:rPr lang="ru-RU" sz="950" b="1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2</a:t>
            </a:r>
            <a:r>
              <a:rPr lang="ru-RU" sz="950" b="1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.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Д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ля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регистрации средств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подмащивания в </a:t>
            </a:r>
            <a:r>
              <a:rPr lang="ru-RU" sz="950" dirty="0" err="1" smtClean="0">
                <a:solidFill>
                  <a:srgbClr val="000000"/>
                </a:solidFill>
                <a:ea typeface="Calibri"/>
                <a:cs typeface="Times New Roman"/>
              </a:rPr>
              <a:t>SharePoint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КД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запрашивает у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ПО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паспорт/сертификат и журнал приема и осмотра лесов и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подмостей</a:t>
            </a:r>
            <a:r>
              <a:rPr lang="en-US" sz="950" dirty="0" smtClean="0">
                <a:solidFill>
                  <a:srgbClr val="000000"/>
                </a:solidFill>
                <a:ea typeface="Calibri"/>
                <a:cs typeface="Times New Roman"/>
              </a:rPr>
              <a:t>.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После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предоставления и проверки документов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 КД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проводит регистрацию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с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вложением скан копии выше указанных двух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документов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в </a:t>
            </a:r>
            <a:r>
              <a:rPr lang="en-US" sz="950" dirty="0" smtClean="0">
                <a:solidFill>
                  <a:srgbClr val="000000"/>
                </a:solidFill>
                <a:ea typeface="Calibri"/>
                <a:cs typeface="Times New Roman"/>
              </a:rPr>
              <a:t>SharePoint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(паспорт </a:t>
            </a:r>
            <a:r>
              <a:rPr lang="en-US" sz="950" dirty="0" smtClean="0">
                <a:solidFill>
                  <a:srgbClr val="000000"/>
                </a:solidFill>
                <a:ea typeface="Calibri"/>
                <a:cs typeface="Times New Roman"/>
              </a:rPr>
              <a:t>/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 сертификат и две страницы Журнала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приема и осмотра лесов и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подмостей, а именно обложка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и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страница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с последней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записью)</a:t>
            </a:r>
            <a:r>
              <a:rPr lang="en-US" sz="950" dirty="0" smtClean="0">
                <a:solidFill>
                  <a:srgbClr val="000000"/>
                </a:solidFill>
                <a:ea typeface="Calibri"/>
                <a:cs typeface="Times New Roman"/>
              </a:rPr>
              <a:t>.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КД имеет право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предоставить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мотивированный отказ во ввозе средств подмащивания</a:t>
            </a:r>
            <a:r>
              <a:rPr lang="ru-RU" sz="950" dirty="0">
                <a:effectLst/>
                <a:ea typeface="Calibri"/>
                <a:cs typeface="Times New Roman"/>
              </a:rPr>
              <a:t>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на территорию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предприятия.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КД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вкладывает два документа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в </a:t>
            </a:r>
            <a:r>
              <a:rPr lang="ru-RU" sz="950" dirty="0" err="1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SharePoint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, после чего </a:t>
            </a:r>
            <a:r>
              <a:rPr lang="en-US" sz="950" dirty="0" smtClean="0">
                <a:solidFill>
                  <a:srgbClr val="000000"/>
                </a:solidFill>
                <a:ea typeface="Calibri"/>
                <a:cs typeface="Times New Roman"/>
              </a:rPr>
              <a:t>SharePoint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автоматически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присваивается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в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системе </a:t>
            </a:r>
            <a:r>
              <a:rPr lang="en-US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ID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номер (постоянный регистрационный номер),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который 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 КД указывает на «Красной бирке». После чего КД и выдает ее ПО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для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ввоза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 </a:t>
            </a:r>
            <a:r>
              <a:rPr lang="ru-RU" sz="950" dirty="0">
                <a:solidFill>
                  <a:srgbClr val="000000"/>
                </a:solidFill>
                <a:effectLst/>
                <a:ea typeface="Calibri"/>
                <a:cs typeface="Times New Roman"/>
              </a:rPr>
              <a:t>через контрольно-пропускной пункт (</a:t>
            </a:r>
            <a:r>
              <a:rPr lang="ru-RU" sz="950" dirty="0" smtClean="0">
                <a:solidFill>
                  <a:srgbClr val="000000"/>
                </a:solidFill>
                <a:effectLst/>
                <a:ea typeface="Calibri"/>
                <a:cs typeface="Times New Roman"/>
              </a:rPr>
              <a:t>КПП-1,2,3, Д-1).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Тот же регистрационный номер останется и на «Зеленой бирке» после принятия комиссий средств подмащивания.</a:t>
            </a:r>
          </a:p>
          <a:p>
            <a:pPr marL="85725" indent="95250"/>
            <a:r>
              <a:rPr lang="ru-RU" sz="950" b="1" dirty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ru-RU" sz="950" b="1" dirty="0" smtClean="0">
                <a:solidFill>
                  <a:srgbClr val="000000"/>
                </a:solidFill>
                <a:ea typeface="Calibri"/>
                <a:cs typeface="Times New Roman"/>
              </a:rPr>
              <a:t>3.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Для ввоза средств подмащивания (лесов, вышек-тур и лестниц) через контрольно-пропускной пункт печать (отметка) в материальном пропуске отдела охраны труда </a:t>
            </a:r>
            <a:r>
              <a:rPr lang="ru-RU" sz="950" b="1" dirty="0">
                <a:solidFill>
                  <a:srgbClr val="000000"/>
                </a:solidFill>
                <a:ea typeface="Calibri"/>
                <a:cs typeface="Times New Roman"/>
              </a:rPr>
              <a:t>не требуется</a:t>
            </a:r>
            <a:r>
              <a:rPr lang="ru-RU" sz="950" b="1" dirty="0" smtClean="0">
                <a:solidFill>
                  <a:srgbClr val="000000"/>
                </a:solidFill>
                <a:ea typeface="Calibri"/>
                <a:cs typeface="Times New Roman"/>
              </a:rPr>
              <a:t>!</a:t>
            </a:r>
          </a:p>
          <a:p>
            <a:pPr marL="85725" indent="95250"/>
            <a:r>
              <a:rPr lang="ru-RU" sz="1000" b="1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endParaRPr lang="ru-RU" sz="900" dirty="0">
              <a:ea typeface="Calibri"/>
              <a:cs typeface="Times New Roman"/>
            </a:endParaRPr>
          </a:p>
          <a:p>
            <a:pPr marL="85725" indent="95250">
              <a:spcAft>
                <a:spcPts val="0"/>
              </a:spcAft>
            </a:pPr>
            <a:endParaRPr lang="ru-RU" sz="1000" dirty="0" smtClean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7661" y="1777026"/>
            <a:ext cx="4960188" cy="534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950" b="1" dirty="0">
                <a:solidFill>
                  <a:srgbClr val="000000"/>
                </a:solidFill>
                <a:ea typeface="Calibri"/>
                <a:cs typeface="Times New Roman"/>
              </a:rPr>
              <a:t>4.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КД оформляет материальный пропуск в АСЗП в установленном порядке для ввоза через контрольно-пропускной пункт на территорию.</a:t>
            </a:r>
          </a:p>
          <a:p>
            <a:pPr>
              <a:spcAft>
                <a:spcPts val="0"/>
              </a:spcAft>
            </a:pPr>
            <a:r>
              <a:rPr lang="ru-RU" sz="950" b="1" dirty="0" smtClean="0">
                <a:solidFill>
                  <a:srgbClr val="000000"/>
                </a:solidFill>
                <a:ea typeface="Calibri"/>
                <a:cs typeface="Times New Roman"/>
              </a:rPr>
              <a:t>5.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«Красная бирка»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и материальная накладная</a:t>
            </a:r>
            <a:r>
              <a:rPr lang="ru-RU" sz="950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является визой для ЧОП-Охраны 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по разрешению </a:t>
            </a:r>
            <a:r>
              <a:rPr lang="ru-RU" sz="950" dirty="0">
                <a:solidFill>
                  <a:srgbClr val="000000"/>
                </a:solidFill>
                <a:ea typeface="Calibri"/>
                <a:cs typeface="Times New Roman"/>
              </a:rPr>
              <a:t>ввоза средств подмащивания. Въезд на территорию предприятия в установленном порядке</a:t>
            </a:r>
            <a:r>
              <a:rPr lang="ru-RU" sz="950" dirty="0" smtClean="0">
                <a:solidFill>
                  <a:srgbClr val="000000"/>
                </a:solidFill>
                <a:ea typeface="Calibri"/>
                <a:cs typeface="Times New Roman"/>
              </a:rPr>
              <a:t>.</a:t>
            </a:r>
          </a:p>
          <a:p>
            <a:r>
              <a:rPr lang="ru-RU" sz="950" b="1" dirty="0" smtClean="0">
                <a:solidFill>
                  <a:srgbClr val="000000"/>
                </a:solidFill>
                <a:cs typeface="Georgia"/>
              </a:rPr>
              <a:t>6.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Сборка и разборка лесов производятся по наряду-допуску с соблюдением последовательности, предусмотренной в ППР на высоте. До получения «Зеленой бирки» у </a:t>
            </a:r>
            <a:r>
              <a:rPr lang="ru-RU" sz="900" dirty="0" smtClean="0">
                <a:cs typeface="Georgia"/>
              </a:rPr>
              <a:t>инженера </a:t>
            </a:r>
            <a:r>
              <a:rPr lang="ru-RU" sz="900" dirty="0">
                <a:cs typeface="Georgia"/>
              </a:rPr>
              <a:t>(сменный) производства </a:t>
            </a:r>
            <a:r>
              <a:rPr lang="ru-RU" sz="950" dirty="0" smtClean="0">
                <a:cs typeface="Georgia"/>
              </a:rPr>
              <a:t>«Красная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бирка» вывешивается на средствах подмащивания на видом месте на высоте не более 2 метров. «Красная бирка» сдается </a:t>
            </a:r>
            <a:r>
              <a:rPr lang="ru-RU" sz="900" dirty="0" smtClean="0">
                <a:cs typeface="Georgia"/>
              </a:rPr>
              <a:t>инженеру </a:t>
            </a:r>
            <a:r>
              <a:rPr lang="ru-RU" sz="900" dirty="0">
                <a:cs typeface="Georgia"/>
              </a:rPr>
              <a:t>(сменный) производства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и выдается «Зеленая бирка» согласно процедур описанных ниже в пунктах (п. 7- 9) памятки.</a:t>
            </a:r>
          </a:p>
          <a:p>
            <a:r>
              <a:rPr lang="ru-RU" sz="950" b="1" dirty="0" smtClean="0">
                <a:solidFill>
                  <a:srgbClr val="000000"/>
                </a:solidFill>
                <a:cs typeface="Georgia"/>
              </a:rPr>
              <a:t>7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. Леса более 4 метров принимаются в эксплуатацию после их установки с заполнением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чек-листа проверки средств подмащивания (приложение №1) 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и подписанием акта приемки средств подмащивания в эксплуатацию комиссией (приложение № 2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). Комиссию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организует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представитель подрядной организации согласно форме акта (приложение № 2), номера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телефонов для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сбора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членов комиссии в приложение №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8. Комиссия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по приему средств подмащивания заполняет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чек - лист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проверки средств подмащивания (приложение №1)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и акт приема.</a:t>
            </a:r>
            <a:endParaRPr lang="ru-RU" sz="950" dirty="0">
              <a:solidFill>
                <a:srgbClr val="000000"/>
              </a:solidFill>
              <a:cs typeface="Georgia"/>
            </a:endParaRPr>
          </a:p>
          <a:p>
            <a:r>
              <a:rPr lang="ru-RU" sz="950" dirty="0" smtClean="0">
                <a:solidFill>
                  <a:srgbClr val="000000"/>
                </a:solidFill>
                <a:cs typeface="Georgia"/>
              </a:rPr>
              <a:t>«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Зеленая бирка»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выдается </a:t>
            </a:r>
            <a:r>
              <a:rPr lang="ru-RU" sz="1000" dirty="0" smtClean="0">
                <a:latin typeface="Calibri" panose="020F0502020204030204" pitchFamily="34" charset="0"/>
                <a:cs typeface="Georgia"/>
              </a:rPr>
              <a:t>инженером  (сменным) производства </a:t>
            </a:r>
            <a:r>
              <a:rPr lang="ru-RU" sz="950" dirty="0" smtClean="0">
                <a:cs typeface="Georgia"/>
              </a:rPr>
              <a:t>в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случае его отсутствия лицом его замещающим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или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сотрудником отдела охраны труда) после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предоставления ПО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чек-листа состояния средств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подмащивания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(приложение №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1), утвержденного акта (приложение № 2) и записи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в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журнале приема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и осмотра лесов и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подмостей. Для вышки-туры более 4 метров акт приемки не оформляется.</a:t>
            </a:r>
            <a:endParaRPr lang="ru-RU" sz="950" dirty="0">
              <a:solidFill>
                <a:srgbClr val="000000"/>
              </a:solidFill>
              <a:cs typeface="Georgia"/>
            </a:endParaRPr>
          </a:p>
          <a:p>
            <a:r>
              <a:rPr lang="ru-RU" sz="950" b="1" dirty="0">
                <a:solidFill>
                  <a:srgbClr val="000000"/>
                </a:solidFill>
                <a:cs typeface="Georgia"/>
              </a:rPr>
              <a:t>8.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Если используется средство подмащивания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леса до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4 метров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или вышка-тура (до 4 метров или более 4 метров), то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принимаются подрядной организацией ответственным руководителем работу с использованием средств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подмащивания с заполнением чек-листа (приложение № 1) и делается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отметка в Журнале приема и осмотра лесов и подмостей, без оформления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акта. «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Зеленая бирка»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выдается </a:t>
            </a:r>
            <a:r>
              <a:rPr lang="ru-RU" sz="1000" dirty="0" smtClean="0">
                <a:latin typeface="Calibri" panose="020F0502020204030204" pitchFamily="34" charset="0"/>
                <a:cs typeface="Georgia"/>
              </a:rPr>
              <a:t>инженером  (сменным) производства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в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случае его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отсутствия лицом его замещающим или сотрудником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отдела охраны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труда</a:t>
            </a:r>
            <a:r>
              <a:rPr lang="en-US" sz="950" dirty="0" smtClean="0">
                <a:solidFill>
                  <a:srgbClr val="000000"/>
                </a:solidFill>
                <a:cs typeface="Georgia"/>
              </a:rPr>
              <a:t>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после предоставления чек-листа состояния средств подмащивания (приложение № 1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) и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записи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в журнале приема и осмотра лесов и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подмостей. </a:t>
            </a:r>
            <a:r>
              <a:rPr lang="ru-RU" sz="1000" dirty="0" smtClean="0">
                <a:latin typeface="Calibri" panose="020F0502020204030204" pitchFamily="34" charset="0"/>
                <a:cs typeface="Georgia"/>
              </a:rPr>
              <a:t>Инженер (сменный) производства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подгружает чек-лист в </a:t>
            </a:r>
            <a:r>
              <a:rPr lang="en-US" sz="950" dirty="0" err="1" smtClean="0">
                <a:solidFill>
                  <a:srgbClr val="000000"/>
                </a:solidFill>
                <a:cs typeface="Georgia"/>
              </a:rPr>
              <a:t>SharePoin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, выдаёт «Зеленую бирку» ПО, убеждается в наличии записи в «Журнале </a:t>
            </a:r>
            <a:r>
              <a:rPr lang="ru-RU" sz="950" dirty="0">
                <a:solidFill>
                  <a:srgbClr val="000000"/>
                </a:solidFill>
                <a:cs typeface="Georgia"/>
              </a:rPr>
              <a:t>приема и осмотра лесов и </a:t>
            </a:r>
            <a:r>
              <a:rPr lang="ru-RU" sz="950" dirty="0" smtClean="0">
                <a:solidFill>
                  <a:srgbClr val="000000"/>
                </a:solidFill>
                <a:cs typeface="Georgia"/>
              </a:rPr>
              <a:t>подмостей».</a:t>
            </a:r>
          </a:p>
          <a:p>
            <a:endParaRPr lang="ru-RU" sz="900" dirty="0">
              <a:solidFill>
                <a:srgbClr val="000000"/>
              </a:solidFill>
              <a:cs typeface="Georgi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4804945" y="836720"/>
            <a:ext cx="2851006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Въезде на территорию и подготовка к работе </a:t>
            </a:r>
            <a:endParaRPr lang="ru-RU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0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: шеврон 112">
            <a:extLst>
              <a:ext uri="{FF2B5EF4-FFF2-40B4-BE49-F238E27FC236}">
                <a16:creationId xmlns:a16="http://schemas.microsoft.com/office/drawing/2014/main" id="{2E6801F8-688D-46AE-9D45-F4351C2A2A20}"/>
              </a:ext>
            </a:extLst>
          </p:cNvPr>
          <p:cNvSpPr/>
          <p:nvPr/>
        </p:nvSpPr>
        <p:spPr bwMode="auto">
          <a:xfrm>
            <a:off x="297554" y="614764"/>
            <a:ext cx="9226583" cy="207585"/>
          </a:xfrm>
          <a:prstGeom prst="chevron">
            <a:avLst>
              <a:gd name="adj" fmla="val 23816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415" tIns="34208" rIns="68415" bIns="34208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900" b="1">
              <a:solidFill>
                <a:prstClr val="black"/>
              </a:solidFill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098744F-03F3-437E-8EDF-5F8E23235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110" y="115135"/>
            <a:ext cx="9665203" cy="316471"/>
          </a:xfrm>
        </p:spPr>
        <p:txBody>
          <a:bodyPr/>
          <a:lstStyle/>
          <a:p>
            <a:r>
              <a:rPr lang="ru-RU" sz="1400" b="1" dirty="0" smtClean="0"/>
              <a:t>Памятка алгоритма регистрации </a:t>
            </a:r>
            <a:r>
              <a:rPr lang="ru-RU" sz="1400" b="1" dirty="0"/>
              <a:t>средств подмащивания, ввозимых </a:t>
            </a:r>
            <a:r>
              <a:rPr lang="ru-RU" sz="1400" b="1" dirty="0" smtClean="0"/>
              <a:t>подрядными организациями 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/>
              <a:t>на </a:t>
            </a:r>
            <a:r>
              <a:rPr lang="ru-RU" sz="1400" b="1" dirty="0" smtClean="0"/>
              <a:t>предприятие АО «ВСК» </a:t>
            </a:r>
            <a:r>
              <a:rPr lang="en-US" sz="1400" b="1" dirty="0"/>
              <a:t>3</a:t>
            </a:r>
            <a:r>
              <a:rPr lang="en-US" sz="1400" b="1" dirty="0" smtClean="0"/>
              <a:t>/3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7555" y="1333345"/>
            <a:ext cx="937807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698" marR="12698">
              <a:spcBef>
                <a:spcPts val="195"/>
              </a:spcBef>
            </a:pPr>
            <a:r>
              <a:rPr lang="ru-RU" sz="1000" b="1" dirty="0">
                <a:solidFill>
                  <a:srgbClr val="008080"/>
                </a:solidFill>
                <a:ea typeface="Calibri"/>
                <a:cs typeface="Times New Roman"/>
              </a:rPr>
              <a:t>Описание процесса</a:t>
            </a:r>
            <a:r>
              <a:rPr lang="ru-RU" sz="1000" b="1" dirty="0" smtClean="0">
                <a:solidFill>
                  <a:srgbClr val="008080"/>
                </a:solidFill>
                <a:ea typeface="Calibri"/>
                <a:cs typeface="Times New Roman"/>
              </a:rPr>
              <a:t>:</a:t>
            </a:r>
          </a:p>
          <a:p>
            <a:pPr marL="12698" marR="12698">
              <a:spcBef>
                <a:spcPts val="195"/>
              </a:spcBef>
            </a:pP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Для регистрации лестницы или стремянки необходимо наличие паспорта/ сертификата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и ж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урнала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приема и осмотра лесов и подмостей. После предоставления и проверки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документов, инженером (сменный) </a:t>
            </a:r>
            <a:r>
              <a:rPr lang="ru-RU" sz="1000" dirty="0" smtClean="0">
                <a:cs typeface="Georgia"/>
              </a:rPr>
              <a:t>по производству в </a:t>
            </a:r>
            <a:r>
              <a:rPr lang="ru-RU" sz="1000" dirty="0">
                <a:cs typeface="Georgia"/>
              </a:rPr>
              <a:t>случае его отсутствия </a:t>
            </a:r>
            <a:r>
              <a:rPr lang="ru-RU" sz="1000" dirty="0" smtClean="0">
                <a:cs typeface="Georgia"/>
              </a:rPr>
              <a:t>лицом </a:t>
            </a:r>
            <a:r>
              <a:rPr lang="ru-RU" sz="1000" dirty="0">
                <a:cs typeface="Georgia"/>
              </a:rPr>
              <a:t>его замещающие </a:t>
            </a:r>
            <a:r>
              <a:rPr lang="ru-RU" sz="1000" dirty="0" smtClean="0">
                <a:cs typeface="Georgia"/>
              </a:rPr>
              <a:t>проводится регистрация </a:t>
            </a:r>
            <a:r>
              <a:rPr lang="ru-RU" sz="1000" dirty="0">
                <a:cs typeface="Georgia"/>
              </a:rPr>
              <a:t>с вложением скан копии выше указанных двух документов в </a:t>
            </a:r>
            <a:r>
              <a:rPr lang="ru-RU" sz="1000" dirty="0" err="1">
                <a:cs typeface="Georgia"/>
              </a:rPr>
              <a:t>SharePoint</a:t>
            </a:r>
            <a:r>
              <a:rPr lang="ru-RU" sz="1000" dirty="0">
                <a:cs typeface="Georgia"/>
              </a:rPr>
              <a:t> и </a:t>
            </a:r>
            <a:r>
              <a:rPr lang="ru-RU" sz="1000" dirty="0" smtClean="0">
                <a:cs typeface="Georgia"/>
              </a:rPr>
              <a:t>выдается </a:t>
            </a:r>
            <a:r>
              <a:rPr lang="ru-RU" sz="1000" dirty="0">
                <a:cs typeface="Georgia"/>
              </a:rPr>
              <a:t>«</a:t>
            </a:r>
            <a:r>
              <a:rPr lang="ru-RU" sz="1000" dirty="0" smtClean="0">
                <a:cs typeface="Georgia"/>
              </a:rPr>
              <a:t>Зеленая бирка» на срок</a:t>
            </a:r>
            <a:r>
              <a:rPr lang="en-US" sz="1000" dirty="0" smtClean="0">
                <a:cs typeface="Georgia"/>
              </a:rPr>
              <a:t> </a:t>
            </a:r>
            <a:r>
              <a:rPr lang="ru-RU" sz="1000" dirty="0" smtClean="0">
                <a:cs typeface="Georgia"/>
              </a:rPr>
              <a:t>6 месяцев (приложение № 7.3). При этом «Зеленая бирка» выдается один раз и действует в течение 6 месяцев</a:t>
            </a:r>
            <a:r>
              <a:rPr lang="ru-RU" sz="1000" dirty="0">
                <a:cs typeface="Georgia"/>
              </a:rPr>
              <a:t> </a:t>
            </a:r>
            <a:r>
              <a:rPr lang="ru-RU" sz="1000" dirty="0" smtClean="0">
                <a:cs typeface="Georgia"/>
              </a:rPr>
              <a:t>во всех производствах до конца указанного срока на бирке. Контроль за лестницей</a:t>
            </a:r>
            <a:r>
              <a:rPr lang="en-US" sz="1000" dirty="0" smtClean="0">
                <a:cs typeface="Georgia"/>
              </a:rPr>
              <a:t>/</a:t>
            </a:r>
            <a:r>
              <a:rPr lang="ru-RU" sz="1000" dirty="0" smtClean="0">
                <a:cs typeface="Georgia"/>
              </a:rPr>
              <a:t> стремянкой осуществляется с записью </a:t>
            </a:r>
            <a:r>
              <a:rPr lang="ru-RU" sz="1000" dirty="0">
                <a:cs typeface="Georgia"/>
              </a:rPr>
              <a:t>в </a:t>
            </a:r>
            <a:r>
              <a:rPr lang="ru-RU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1000" dirty="0" smtClean="0">
                <a:cs typeface="Georgia"/>
              </a:rPr>
              <a:t>Журнале </a:t>
            </a:r>
            <a:r>
              <a:rPr lang="ru-RU" sz="1000" dirty="0">
                <a:cs typeface="Georgia"/>
              </a:rPr>
              <a:t>приема и осмотра лесов и </a:t>
            </a:r>
            <a:r>
              <a:rPr lang="ru-RU" sz="1000" dirty="0" smtClean="0">
                <a:cs typeface="Georgia"/>
              </a:rPr>
              <a:t>подмостей</a:t>
            </a:r>
            <a:r>
              <a:rPr lang="ru-RU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sz="1000" dirty="0" smtClean="0">
                <a:cs typeface="Georgia"/>
              </a:rPr>
              <a:t> эксплуатирующей организацией, без оформления чек-листа. После истечения 6 месяцев необходимо проверить техническое </a:t>
            </a:r>
            <a:r>
              <a:rPr lang="ru-RU" sz="1000" dirty="0">
                <a:cs typeface="Georgia"/>
              </a:rPr>
              <a:t>состояние </a:t>
            </a:r>
            <a:r>
              <a:rPr lang="ru-RU" sz="1000" dirty="0" smtClean="0">
                <a:cs typeface="Georgia"/>
              </a:rPr>
              <a:t>лестницы </a:t>
            </a:r>
            <a:r>
              <a:rPr lang="ru-RU" sz="1000" dirty="0">
                <a:cs typeface="Georgia"/>
              </a:rPr>
              <a:t>или </a:t>
            </a:r>
            <a:r>
              <a:rPr lang="ru-RU" sz="1000" dirty="0" smtClean="0">
                <a:cs typeface="Georgia"/>
              </a:rPr>
              <a:t>стремянки, сделать соответствующую запись </a:t>
            </a:r>
            <a:r>
              <a:rPr lang="ru-RU" sz="1000" dirty="0">
                <a:cs typeface="Georgia"/>
              </a:rPr>
              <a:t>в </a:t>
            </a:r>
            <a:r>
              <a:rPr lang="ru-RU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1000" dirty="0" smtClean="0">
                <a:cs typeface="Georgia"/>
              </a:rPr>
              <a:t>Журнале </a:t>
            </a:r>
            <a:r>
              <a:rPr lang="ru-RU" sz="1000" dirty="0">
                <a:cs typeface="Georgia"/>
              </a:rPr>
              <a:t>приема и осмотра лесов и подмостей эксплуатирующей </a:t>
            </a:r>
            <a:r>
              <a:rPr lang="ru-RU" sz="1000" dirty="0" smtClean="0">
                <a:cs typeface="Georgia"/>
              </a:rPr>
              <a:t>организацией</a:t>
            </a:r>
            <a:r>
              <a:rPr lang="ru-RU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sz="1000" dirty="0" smtClean="0">
                <a:cs typeface="Georgia"/>
              </a:rPr>
              <a:t>  и получить обновленную «Зеленую бирку» с тем же номером, но с изменённом сроком разрешения к эксплуатации средств подмащивания.</a:t>
            </a:r>
            <a:endParaRPr lang="ru-RU" sz="1000" b="1" dirty="0">
              <a:solidFill>
                <a:srgbClr val="000000"/>
              </a:solidFill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9</a:t>
            </a:r>
            <a:r>
              <a:rPr lang="ru-RU" sz="1000" b="1" dirty="0">
                <a:solidFill>
                  <a:srgbClr val="000000"/>
                </a:solidFill>
                <a:cs typeface="Georgia"/>
              </a:rPr>
              <a:t>.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ПО закрепляет «Зеленую бирки»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на средстве подмащивания (лесах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вышке-туре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лестнице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стремянке) в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видном месте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на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высоте не более 2 метров. ПО запрещено приступать к работам на средствах подмащивания при отсутствии «Зеленой бирки», а так же с запрещающей «Красной биркой».</a:t>
            </a: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11.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Оригиналы чек-листа (приложение №1) и утвержденного акта приемки средств подмащивания (приложение № 2) остаются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у представителя подрядной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организации (для случаев предоставления при ПАБ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проверки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аудитов).</a:t>
            </a:r>
            <a:endParaRPr lang="ru-RU" sz="1000" dirty="0">
              <a:solidFill>
                <a:srgbClr val="000000"/>
              </a:solidFill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12.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«Зеленая бирка» действует в рамках одного производства, перемещение средств подмащивания допустимо в рамках одного производства или структурного подразделения, но по согласованию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инженером по подготовке производства в 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случае его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отсутствия лицом его замещающим или с сотрудником отделы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охраны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труда. </a:t>
            </a: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13.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После завершения работ в производстве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структурном подразделении «Зеленая бирка» сдается инженеру (сменный) производства в случае его отсутствия лицу его замещающего или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сотруднику отдела охраны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труда, возвращается ранее сданная «Красная бирка».</a:t>
            </a: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14.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При перемещени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и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средств подмащивания в другое производство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или структурное подразделение инициируются процессы описанные в пунктах с 6 по 10.</a:t>
            </a:r>
            <a:endParaRPr lang="ru-RU" sz="1000" dirty="0">
              <a:solidFill>
                <a:srgbClr val="000000"/>
              </a:solidFill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ru-RU" sz="1000" b="1" dirty="0" smtClean="0">
                <a:solidFill>
                  <a:srgbClr val="000000"/>
                </a:solidFill>
                <a:cs typeface="Georgia"/>
              </a:rPr>
              <a:t>15.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При срочных работах (аварийных) в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вечернее и ночное время, в праздничные и выходные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дни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:</a:t>
            </a:r>
          </a:p>
          <a:p>
            <a:pPr marL="12698" marR="12698">
              <a:spcBef>
                <a:spcPts val="195"/>
              </a:spcBef>
            </a:pPr>
            <a:r>
              <a:rPr lang="en-US" sz="1000" dirty="0">
                <a:solidFill>
                  <a:srgbClr val="000000"/>
                </a:solidFill>
                <a:cs typeface="Georgia"/>
              </a:rPr>
              <a:t>-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средства подмащивания (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леса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более 4 метров) принимаются комиссией в составе представителя подрядной организации и представителя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заказчика (</a:t>
            </a:r>
            <a:r>
              <a:rPr lang="ru-RU" sz="1000" smtClean="0">
                <a:solidFill>
                  <a:srgbClr val="000000"/>
                </a:solidFill>
                <a:cs typeface="Georgia"/>
              </a:rPr>
              <a:t>механик СУОФ</a:t>
            </a:r>
            <a:r>
              <a:rPr lang="en-US" sz="1000" smtClean="0">
                <a:solidFill>
                  <a:srgbClr val="000000"/>
                </a:solidFill>
                <a:cs typeface="Georgia"/>
              </a:rPr>
              <a:t>/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инженер (сменный) производства)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с оформлением акт приема средств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подмащивания (приложение № 2), чек-листа (приложение №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1)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и делается запись в </a:t>
            </a:r>
            <a:r>
              <a:rPr lang="ru-RU" sz="1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Журнале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приема и осмотра лесов и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подмостей</a:t>
            </a:r>
            <a:r>
              <a:rPr lang="ru-RU" sz="1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.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«Зеленая бирка»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выдается инженером (сменным) производства 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вывешивается на видном месте в рабочий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день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согласно выше указанной процедуре пункта № 7.</a:t>
            </a:r>
            <a:endParaRPr lang="ru-RU" sz="1000" dirty="0">
              <a:solidFill>
                <a:srgbClr val="000000"/>
              </a:solidFill>
              <a:cs typeface="Georgia"/>
            </a:endParaRPr>
          </a:p>
          <a:p>
            <a:pPr marL="12698" marR="12698">
              <a:spcBef>
                <a:spcPts val="195"/>
              </a:spcBef>
            </a:pPr>
            <a:r>
              <a:rPr lang="en-US" sz="1000" dirty="0" smtClean="0">
                <a:solidFill>
                  <a:srgbClr val="000000"/>
                </a:solidFill>
                <a:cs typeface="Georgia"/>
              </a:rPr>
              <a:t>-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если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используются леса до 4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метров или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вышка-тура (до 4 метров или более 4 метров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) или лестница</a:t>
            </a:r>
            <a:r>
              <a:rPr lang="en-US" sz="1000" dirty="0" smtClean="0">
                <a:solidFill>
                  <a:srgbClr val="000000"/>
                </a:solidFill>
                <a:cs typeface="Georgia"/>
              </a:rPr>
              <a:t>/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стремянка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комиссией в составе представителя подрядной организации и представителя заказчика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заполняет чек-лист, делается запись в </a:t>
            </a:r>
            <a:r>
              <a:rPr lang="ru-RU" sz="1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Журнале </a:t>
            </a:r>
            <a:r>
              <a:rPr lang="ru-RU" sz="1000" dirty="0">
                <a:solidFill>
                  <a:srgbClr val="000000"/>
                </a:solidFill>
                <a:ea typeface="Calibri"/>
                <a:cs typeface="Times New Roman"/>
              </a:rPr>
              <a:t>приема и осмотра лесов и </a:t>
            </a:r>
            <a:r>
              <a:rPr lang="ru-RU" sz="1000" dirty="0" smtClean="0">
                <a:solidFill>
                  <a:srgbClr val="000000"/>
                </a:solidFill>
                <a:ea typeface="Calibri"/>
                <a:cs typeface="Times New Roman"/>
              </a:rPr>
              <a:t>подмостей</a:t>
            </a:r>
            <a:r>
              <a:rPr lang="ru-RU" sz="1000" dirty="0" smtClean="0">
                <a:solidFill>
                  <a:srgbClr val="000000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»</a:t>
            </a:r>
            <a:r>
              <a:rPr lang="ru-RU" sz="1000" dirty="0" smtClean="0">
                <a:solidFill>
                  <a:srgbClr val="000000"/>
                </a:solidFill>
                <a:cs typeface="Times New Roman"/>
              </a:rPr>
              <a:t>.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 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«Зеленая бирка» выдается и вывешивается на видном месте в рабочий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день</a:t>
            </a:r>
            <a:r>
              <a:rPr lang="ru-RU" sz="1000" dirty="0">
                <a:solidFill>
                  <a:srgbClr val="000000"/>
                </a:solidFill>
                <a:cs typeface="Georgia"/>
              </a:rPr>
              <a:t> согласно выше указанной процедуре пункта № </a:t>
            </a:r>
            <a:r>
              <a:rPr lang="ru-RU" sz="1000" dirty="0" smtClean="0">
                <a:solidFill>
                  <a:srgbClr val="000000"/>
                </a:solidFill>
                <a:cs typeface="Georgia"/>
              </a:rPr>
              <a:t>8,9.</a:t>
            </a:r>
            <a:endParaRPr lang="ru-RU" sz="1000" dirty="0">
              <a:solidFill>
                <a:srgbClr val="000000"/>
              </a:solidFill>
              <a:cs typeface="Georgia"/>
            </a:endParaRPr>
          </a:p>
        </p:txBody>
      </p:sp>
      <p:graphicFrame>
        <p:nvGraphicFramePr>
          <p:cNvPr id="8" name="Объект 7" hidden="1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1229" y="1134"/>
          <a:ext cx="1229" cy="1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48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29" y="1134"/>
                        <a:ext cx="1229" cy="1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22842" cy="11339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684154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Arial"/>
              <a:ea typeface="+mj-ea"/>
              <a:cs typeface="+mj-cs"/>
              <a:sym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9AFCF89-11A3-41A7-AFA4-87EC170D869D}"/>
              </a:ext>
            </a:extLst>
          </p:cNvPr>
          <p:cNvSpPr txBox="1"/>
          <p:nvPr/>
        </p:nvSpPr>
        <p:spPr>
          <a:xfrm>
            <a:off x="316084" y="614764"/>
            <a:ext cx="4694711" cy="207584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Регистрация и получение «Зеленой бирки»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32" name="object 11"/>
          <p:cNvSpPr txBox="1"/>
          <p:nvPr/>
        </p:nvSpPr>
        <p:spPr>
          <a:xfrm>
            <a:off x="65357" y="1265470"/>
            <a:ext cx="2720217" cy="5193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spcAft>
                <a:spcPts val="0"/>
              </a:spcAft>
            </a:pPr>
            <a:endParaRPr lang="ru-RU" sz="9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5" name="object 11"/>
          <p:cNvSpPr txBox="1"/>
          <p:nvPr/>
        </p:nvSpPr>
        <p:spPr>
          <a:xfrm>
            <a:off x="297555" y="851910"/>
            <a:ext cx="9226582" cy="338524"/>
          </a:xfrm>
          <a:prstGeom prst="rect">
            <a:avLst/>
          </a:prstGeom>
          <a:solidFill>
            <a:srgbClr val="008C95"/>
          </a:solidFill>
        </p:spPr>
        <p:txBody>
          <a:bodyPr vert="horz" wrap="square" lIns="0" tIns="0" rIns="0" bIns="0" rtlCol="0">
            <a:noAutofit/>
          </a:bodyPr>
          <a:lstStyle/>
          <a:p>
            <a:pPr marL="12698" marR="12698">
              <a:spcBef>
                <a:spcPts val="195"/>
              </a:spcBef>
            </a:pPr>
            <a:r>
              <a:rPr lang="ru-RU" sz="900" b="1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Участники процесса:</a:t>
            </a:r>
          </a:p>
          <a:p>
            <a:pPr marL="12698" marR="12698">
              <a:spcBef>
                <a:spcPts val="195"/>
              </a:spcBef>
            </a:pP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ПО – представитель подрядной организации</a:t>
            </a:r>
            <a:r>
              <a:rPr lang="en-US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; </a:t>
            </a:r>
            <a:r>
              <a:rPr lang="ru-RU" sz="900" dirty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 </a:t>
            </a:r>
            <a:r>
              <a:rPr lang="ru-RU" sz="900" dirty="0" smtClean="0">
                <a:solidFill>
                  <a:schemeClr val="bg1"/>
                </a:solidFill>
                <a:latin typeface="Calibri" panose="020F0502020204030204" pitchFamily="34" charset="0"/>
                <a:cs typeface="Georgia"/>
              </a:rPr>
              <a:t>инженер по подготовке производства</a:t>
            </a:r>
            <a:endParaRPr lang="ru-RU" sz="900" dirty="0">
              <a:solidFill>
                <a:schemeClr val="bg1"/>
              </a:solidFill>
              <a:latin typeface="Calibri" panose="020F0502020204030204" pitchFamily="34" charset="0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01382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OGbI0KEQ3qXzBWfM8u8.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OGbI0KEQ3qXzBWfM8u8.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OGbI0KEQ3qXzBWfM8u8.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IBUR-NEW-А4-IN">
  <a:themeElements>
    <a:clrScheme name="Sibur-ЯРКАЯ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99CC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+" id="{F7BBB245-C9BC-BA43-80AB-C21372824DAE}" vid="{6FBB5A1C-A9B2-3C43-B7D7-CBD79BB86C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55DF84-B034-4E60-8A9F-FE26D4E6705C}">
  <ds:schemaRefs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b0c9865-9e5f-4a19-8def-db8deaed8a57"/>
    <ds:schemaRef ds:uri="7bda88f5-81ee-4ce0-acd0-0fc58edecc95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SIBUR-NEW-А4-IN</Template>
  <TotalTime>7637</TotalTime>
  <Words>1753</Words>
  <Application>Microsoft Office PowerPoint</Application>
  <PresentationFormat>Лист A4 (210x297 мм)</PresentationFormat>
  <Paragraphs>78</Paragraphs>
  <Slides>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Georgia</vt:lpstr>
      <vt:lpstr>Times New Roman</vt:lpstr>
      <vt:lpstr>Wingdings</vt:lpstr>
      <vt:lpstr>SIBUR-NEW-А4-IN</vt:lpstr>
      <vt:lpstr>think-cell Slide</vt:lpstr>
      <vt:lpstr>Памятка алгоритма регистрации средств подмащивания,  ввозимых подрядными организациями на предприятие АО «Воронежсинтезкаучук» 1/3</vt:lpstr>
      <vt:lpstr>Памятка алгоритма регистрации средств подмащивания,  ввозимых подрядными организациями на предприятие АО «ВСК» 2/3</vt:lpstr>
      <vt:lpstr>Памятка алгоритма регистрации средств подмащивания, ввозимых подрядными организациями  на предприятие АО «ВСК» 3/3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Самойленко Наталья Владимировна</dc:creator>
  <cp:lastModifiedBy>Бочарников Юрий Александрович</cp:lastModifiedBy>
  <cp:revision>849</cp:revision>
  <cp:lastPrinted>2019-06-11T12:15:07Z</cp:lastPrinted>
  <dcterms:created xsi:type="dcterms:W3CDTF">2017-07-19T13:48:40Z</dcterms:created>
  <dcterms:modified xsi:type="dcterms:W3CDTF">2021-09-28T06:59:22Z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