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3.xml" ContentType="application/vnd.openxmlformats-officedocument.customXmlPropertie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customXml/itemProps4.xml" ContentType="application/vnd.openxmlformats-officedocument.customXmlPropertie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ppt/revisionInfo.xml" ContentType="application/vnd.ms-powerpoint.revisioninfo+xml"/>
  <Override PartName="/customXml/itemProps5.xml" ContentType="application/vnd.openxmlformats-officedocument.customXml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186" r:id="rId5"/>
  </p:sldMasterIdLst>
  <p:notesMasterIdLst>
    <p:notesMasterId r:id="rId7"/>
  </p:notesMasterIdLst>
  <p:handoutMasterIdLst>
    <p:handoutMasterId r:id="rId8"/>
  </p:handoutMasterIdLst>
  <p:sldIdLst>
    <p:sldId id="302" r:id="rId6"/>
  </p:sldIdLst>
  <p:sldSz cx="9906000" cy="6858000" type="A4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шина Екатерина Васильевна" initials="КЕВ" lastIdx="6" clrIdx="0"/>
  <p:cmAuthor id="1" name="Иванов Игорь Николаевич" initials="ИИН" lastIdx="25" clrIdx="1"/>
  <p:cmAuthor id="2" name="Тихомирова Ольга Петровна" initials="ТОП" lastIdx="2" clrIdx="2">
    <p:extLst>
      <p:ext uri="{19B8F6BF-5375-455C-9EA6-DF929625EA0E}">
        <p15:presenceInfo xmlns:p15="http://schemas.microsoft.com/office/powerpoint/2012/main" userId="Тихомирова Ольга Петровна" providerId="None"/>
      </p:ext>
    </p:extLst>
  </p:cmAuthor>
  <p:cmAuthor id="3" name="Проволоцкая Ольга Николаевна" initials="ПОН" lastIdx="8" clrIdx="3">
    <p:extLst>
      <p:ext uri="{19B8F6BF-5375-455C-9EA6-DF929625EA0E}">
        <p15:presenceInfo xmlns:p15="http://schemas.microsoft.com/office/powerpoint/2012/main" userId="Проволоцкая Ольга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B2D2D8"/>
    <a:srgbClr val="F58A1F"/>
    <a:srgbClr val="F2F2F2"/>
    <a:srgbClr val="D0D0D0"/>
    <a:srgbClr val="808080"/>
    <a:srgbClr val="E5F2F2"/>
    <a:srgbClr val="C5C5C5"/>
    <a:srgbClr val="D5D5D5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82" autoAdjust="0"/>
    <p:restoredTop sz="98934" autoAdjust="0"/>
  </p:normalViewPr>
  <p:slideViewPr>
    <p:cSldViewPr snapToGrid="0">
      <p:cViewPr>
        <p:scale>
          <a:sx n="70" d="100"/>
          <a:sy n="70" d="100"/>
        </p:scale>
        <p:origin x="594" y="54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9" Type="http://schemas.openxmlformats.org/officeDocument/2006/relationships/customXml" Target="../customXml/item6.xml"/><Relationship Id="rId11" Type="http://schemas.openxmlformats.org/officeDocument/2006/relationships/presProps" Target="presProps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28" Type="http://schemas.openxmlformats.org/officeDocument/2006/relationships/customXml" Target="../customXml/item5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tags" Target="tags/tag1.xml"/><Relationship Id="rId14" Type="http://schemas.openxmlformats.org/officeDocument/2006/relationships/tableStyles" Target="tableStyles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7CA5A4-0651-4E6B-A89C-32D303C06AB9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58B2A62-AA01-42C5-992E-DD085FD926F1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C2B560-C4BD-4790-A04D-9014E365FFFF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8D3-485A-4EC7-94A1-48316DB6A481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fld id="{14A0206A-7786-4CA1-9012-F2A726BCF448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Название презентации. Мероприятие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39A3-D9CA-4AD0-B579-5E5BA86B216A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8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0ED7-73CC-4BAB-A075-7E35825C4F80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0EC1-61F4-483B-9A98-4343C4E382C0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85D7B-896F-47B6-A24F-2311C50CCB43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C27D-D740-4248-8503-039F24894101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1FCF-D574-40C1-A52D-4F578CCEA974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7103-7DDC-4611-8B84-C967EB351101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45295120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07" name="Слайд think-cell" r:id="rId19" imgW="270" imgH="270" progId="TCLayout.ActiveDocument.1">
                  <p:embed/>
                </p:oleObj>
              </mc:Choice>
              <mc:Fallback>
                <p:oleObj name="Слайд think-cell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8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67326" y="2447002"/>
            <a:ext cx="9474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Подумайте, какие опасные события могут произойти (как источники опасности могут воздействовать на людей и окружающую среду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).</a:t>
            </a:r>
            <a:endParaRPr lang="ru-RU" altLang="ru-RU" sz="900" dirty="0">
              <a:ea typeface="Times New Roman" pitchFamily="18" charset="0"/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Для каждого источника опасности для жизни и здоровья 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людей (</a:t>
            </a:r>
            <a:r>
              <a:rPr lang="en-US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a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 b)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, окружающей среды (с) </a:t>
            </a: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:</a:t>
            </a:r>
            <a:endParaRPr lang="ru-RU" altLang="ru-RU" sz="900" dirty="0"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25.12.2020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981607"/>
              </p:ext>
            </p:extLst>
          </p:nvPr>
        </p:nvGraphicFramePr>
        <p:xfrm>
          <a:off x="230988" y="1357503"/>
          <a:ext cx="9494521" cy="3102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1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5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Определить источники опасности, которые существуют или могут возникнуть в ходе выполнения данной </a:t>
                      </a:r>
                      <a:r>
                        <a:rPr lang="ru-RU" sz="900" dirty="0" smtClean="0">
                          <a:effectLst/>
                        </a:rPr>
                        <a:t>работы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12731"/>
              </p:ext>
            </p:extLst>
          </p:nvPr>
        </p:nvGraphicFramePr>
        <p:xfrm>
          <a:off x="230988" y="2162131"/>
          <a:ext cx="9494521" cy="2925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69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4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Оценить возможные последствия для людей и окружающей </a:t>
                      </a:r>
                      <a:r>
                        <a:rPr lang="ru-RU" sz="900" dirty="0" smtClean="0">
                          <a:effectLst/>
                        </a:rPr>
                        <a:t>среды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236959"/>
              </p:ext>
            </p:extLst>
          </p:nvPr>
        </p:nvGraphicFramePr>
        <p:xfrm>
          <a:off x="230988" y="3210104"/>
          <a:ext cx="9514893" cy="3191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02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2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Определить и выполнить меры, необходимые для надежной защиты от источников </a:t>
                      </a:r>
                      <a:r>
                        <a:rPr lang="ru-RU" sz="900" dirty="0" smtClean="0">
                          <a:effectLst/>
                        </a:rPr>
                        <a:t>опасности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49789"/>
              </p:ext>
            </p:extLst>
          </p:nvPr>
        </p:nvGraphicFramePr>
        <p:xfrm>
          <a:off x="230988" y="4048385"/>
          <a:ext cx="9475511" cy="2775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5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2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Продумать меры реагирования при возможной нештатной </a:t>
                      </a:r>
                      <a:r>
                        <a:rPr lang="ru-RU" sz="900" dirty="0" smtClean="0">
                          <a:effectLst/>
                        </a:rPr>
                        <a:t>ситуации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104197" y="58570"/>
            <a:ext cx="3545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8C95"/>
                </a:solidFill>
              </a:rPr>
              <a:t>Памятка по проведению АБВР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10830" y="321486"/>
            <a:ext cx="91249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altLang="ru-RU" sz="900" dirty="0">
                <a:ea typeface="Times New Roman" panose="02020603050405020304" pitchFamily="18" charset="0"/>
                <a:cs typeface="Times New Roman" panose="02020603050405020304" pitchFamily="18" charset="0"/>
              </a:rPr>
              <a:t>Анализ безопасности выполнения работ состоит из пяти этапов под общим названием «5 шагов к безопасности». Проведение АБВР заключается в последовательном выполнении данных пяти шагов, на каждом из которых необходимо получить ответ на соответствующий данному шагу вопрос: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1: Какие источники опасности существуют при выполнении данной работы?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2: Какие могут быть последствия для людей и окружающей среды?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3: Что необходимо сделать для защиты от источников опасности?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4: Что делать, если ситуация выйдет из-под контроля?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5: Можно ли начинать работу?</a:t>
            </a:r>
            <a:endParaRPr lang="ru-RU" altLang="ru-RU" sz="900" dirty="0"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0115" y="1655740"/>
            <a:ext cx="94333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Продумайте все этапы работы.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Определите, какие источники опасности для жизни и здоровья существуют или могут появиться на каждом из этапов.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Определите, какие источники опасности для окружающей среды существуют или могут появиться на каждом из этапов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.</a:t>
            </a:r>
            <a:endParaRPr lang="ru-RU" altLang="ru-RU" sz="900" dirty="0"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2795" y="3535575"/>
            <a:ext cx="952317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Какие меры необходимо принять для защиты жизни и здоровья людей, для предотвращения загрязнения окружающей среды (воды, воздуха, почвы)?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Есть ли у вас необходимые навыки, средства индивидуальной защиты, оборудование и приспособления?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Что еще необходимо сделать?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65925" y="4320670"/>
            <a:ext cx="94755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Что может пойти не так, какие нештатные ситуации могут возникнуть?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Знаете ли вы, как действовать в нештатной  ситуации?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Сможете ли вы вызвать помощь или оказать её самостоятельно? </a:t>
            </a:r>
            <a:endParaRPr lang="ru-RU" altLang="ru-RU" sz="900" dirty="0" smtClean="0">
              <a:ea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58389"/>
              </p:ext>
            </p:extLst>
          </p:nvPr>
        </p:nvGraphicFramePr>
        <p:xfrm>
          <a:off x="230988" y="2819429"/>
          <a:ext cx="9474109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0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2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0029">
                <a:tc>
                  <a:txBody>
                    <a:bodyPr/>
                    <a:lstStyle/>
                    <a:p>
                      <a:pPr marL="228600" marR="0" indent="-22860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ru-RU" altLang="ru-RU" sz="800" b="0" dirty="0" smtClean="0">
                          <a:solidFill>
                            <a:schemeClr val="tx1"/>
                          </a:solidFill>
                        </a:rPr>
                        <a:t>кто может пострадать?</a:t>
                      </a:r>
                    </a:p>
                  </a:txBody>
                  <a:tcPr>
                    <a:solidFill>
                      <a:srgbClr val="B2D2D8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lphaLcParenR" startAt="2"/>
                      </a:pPr>
                      <a:r>
                        <a:rPr lang="ru-RU" altLang="ru-RU" sz="800" b="0" dirty="0" smtClean="0">
                          <a:solidFill>
                            <a:schemeClr val="tx1"/>
                          </a:solidFill>
                        </a:rPr>
                        <a:t>насколько тяжелыми могут быть последствия?</a:t>
                      </a:r>
                    </a:p>
                  </a:txBody>
                  <a:tcPr>
                    <a:solidFill>
                      <a:srgbClr val="B2D2D8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lphaLcParenR" startAt="3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к каким последствиям может привести его воздействие на окружающую среду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2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3456" y="6595382"/>
            <a:ext cx="6417933" cy="140976"/>
          </a:xfrm>
        </p:spPr>
        <p:txBody>
          <a:bodyPr/>
          <a:lstStyle/>
          <a:p>
            <a:r>
              <a:rPr lang="ru-RU" dirty="0"/>
              <a:t>Разработчик: Гарбер Е.Г., тел. 58-55; (Охрана труда, промышленная безопасность и экология)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25064"/>
              </p:ext>
            </p:extLst>
          </p:nvPr>
        </p:nvGraphicFramePr>
        <p:xfrm>
          <a:off x="235064" y="4809362"/>
          <a:ext cx="9523215" cy="3843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76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6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3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5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Принять решение о возможности начать или продолжить </a:t>
                      </a:r>
                      <a:r>
                        <a:rPr lang="ru-RU" sz="900" dirty="0" smtClean="0">
                          <a:effectLst/>
                        </a:rPr>
                        <a:t>работу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27651" y="5196514"/>
            <a:ext cx="9523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Были ли выполнены все необходимые меры защиты от источников опасности? 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Уверены ли вы, что теперь работу можно выполнять безопасно?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Уверены ли вы, что не произойдет загрязнения окружающей природной среды?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Если не уверены – не начинайте работу! Обратитесь к руководителю. Разработайте и выполните необходимые меры защиты</a:t>
            </a:r>
            <a:endParaRPr lang="ru-RU" altLang="ru-RU" sz="900" dirty="0"/>
          </a:p>
        </p:txBody>
      </p:sp>
    </p:spTree>
    <p:extLst>
      <p:ext uri="{BB962C8B-B14F-4D97-AF65-F5344CB8AC3E}">
        <p14:creationId xmlns:p14="http://schemas.microsoft.com/office/powerpoint/2010/main" val="4281641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OFmFs_vZITiFew7VVDa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СИБУР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99CC00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9AE3B8BDEC24B469CC11C5CB395032C" ma:contentTypeVersion="1" ma:contentTypeDescription="Создание документа." ma:contentTypeScope="" ma:versionID="4f82ac7db3226d0707d23d1a8ae9f5a4">
  <xsd:schema xmlns:xsd="http://www.w3.org/2001/XMLSchema" xmlns:xs="http://www.w3.org/2001/XMLSchema" xmlns:p="http://schemas.microsoft.com/office/2006/metadata/properties" xmlns:ns2="9d221b77-1aeb-426f-98a3-db5ee180cc48" targetNamespace="http://schemas.microsoft.com/office/2006/metadata/properties" ma:root="true" ma:fieldsID="9c7175bfd5ce85c0075a172e41086227" ns2:_="">
    <xsd:import namespace="9d221b77-1aeb-426f-98a3-db5ee180cc4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221b77-1aeb-426f-98a3-db5ee180cc4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displayName="Место фиксации/единица оборудования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d221b77-1aeb-426f-98a3-db5ee180cc48">4NEPD5YX4UK7-1240669829-331</_dlc_DocId>
    <_dlc_DocIdUrl xmlns="9d221b77-1aeb-426f-98a3-db5ee180cc48">
      <Url>https://sharepoint/orgunits/STG/_layouts/15/DocIdRedir.aspx?ID=4NEPD5YX4UK7-1240669829-331</Url>
      <Description>4NEPD5YX4UK7-1240669829-331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D7CEB62-F9A7-488D-ACBB-C694110E2A82}"/>
</file>

<file path=customXml/itemProps4.xml><?xml version="1.0" encoding="utf-8"?>
<ds:datastoreItem xmlns:ds="http://schemas.openxmlformats.org/officeDocument/2006/customXml" ds:itemID="{D755DF84-B034-4E60-8A9F-FE26D4E6705C}">
  <ds:schemaRefs>
    <ds:schemaRef ds:uri="http://schemas.microsoft.com/office/2006/metadata/properties"/>
    <ds:schemaRef ds:uri="http://purl.org/dc/elements/1.1/"/>
    <ds:schemaRef ds:uri="7bda88f5-81ee-4ce0-acd0-0fc58edecc95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9b0c9865-9e5f-4a19-8def-db8deaed8a57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A6BD64AC-A53D-4D58-8503-6D9C19A855AA}"/>
</file>

<file path=customXml/itemProps6.xml><?xml version="1.0" encoding="utf-8"?>
<ds:datastoreItem xmlns:ds="http://schemas.openxmlformats.org/officeDocument/2006/customXml" ds:itemID="{E98E2854-BFBA-4B8E-BF7D-E0023912C4C5}"/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14944</TotalTime>
  <Words>408</Words>
  <Application>Microsoft Office PowerPoint</Application>
  <PresentationFormat>Лист A4 (210x297 мм)</PresentationFormat>
  <Paragraphs>38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Гарбер Екатерина Геннадьевна</cp:lastModifiedBy>
  <cp:revision>859</cp:revision>
  <dcterms:created xsi:type="dcterms:W3CDTF">2017-07-19T13:48:40Z</dcterms:created>
  <dcterms:modified xsi:type="dcterms:W3CDTF">2020-12-25T05:22:54Z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0x01010009AE3B8BDEC24B469CC11C5CB395032C</vt:lpwstr>
  </property>
  <property fmtid="{D5CDD505-2E9C-101B-9397-08002B2CF9AE}" pid="3" name="_dlc_DocIdItemGuid">
    <vt:lpwstr>e4cb8df6-34c8-427c-a431-cdf844232fac</vt:lpwstr>
  </property>
  <property fmtid="{D5CDD505-2E9C-101B-9397-08002B2CF9AE}" pid="4" name="TaxKeyword">
    <vt:lpwstr/>
  </property>
</Properties>
</file>