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4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6.xml" ContentType="application/vnd.openxmlformats-officedocument.them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2" r:id="rId5"/>
    <p:sldMasterId id="2147484234" r:id="rId6"/>
    <p:sldMasterId id="2147484242" r:id="rId7"/>
    <p:sldMasterId id="2147484272" r:id="rId8"/>
    <p:sldMasterId id="2147484297" r:id="rId9"/>
    <p:sldMasterId id="2147484306" r:id="rId10"/>
  </p:sldMasterIdLst>
  <p:notesMasterIdLst>
    <p:notesMasterId r:id="rId18"/>
  </p:notesMasterIdLst>
  <p:handoutMasterIdLst>
    <p:handoutMasterId r:id="rId19"/>
  </p:handoutMasterIdLst>
  <p:sldIdLst>
    <p:sldId id="294" r:id="rId11"/>
    <p:sldId id="298" r:id="rId12"/>
    <p:sldId id="299" r:id="rId13"/>
    <p:sldId id="300" r:id="rId14"/>
    <p:sldId id="301" r:id="rId15"/>
    <p:sldId id="302" r:id="rId16"/>
    <p:sldId id="303" r:id="rId17"/>
  </p:sldIdLst>
  <p:sldSz cx="12801600" cy="9601200" type="A3"/>
  <p:notesSz cx="6858000" cy="9144000"/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1" userDrawn="1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  <p15:guide id="5" orient="horz" pos="874">
          <p15:clr>
            <a:srgbClr val="A4A3A4"/>
          </p15:clr>
        </p15:guide>
        <p15:guide id="6" orient="horz" pos="5836" userDrawn="1">
          <p15:clr>
            <a:srgbClr val="A4A3A4"/>
          </p15:clr>
        </p15:guide>
        <p15:guide id="7" pos="233">
          <p15:clr>
            <a:srgbClr val="A4A3A4"/>
          </p15:clr>
        </p15:guide>
        <p15:guide id="8" pos="7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роволоцкая Ольга Николаевна" initials="ПОН" lastIdx="4" clrIdx="0"/>
  <p:cmAuthor id="1" name="Исаков Александр Владимирович" initials="ИАВ" lastIdx="11" clrIdx="1">
    <p:extLst>
      <p:ext uri="{19B8F6BF-5375-455C-9EA6-DF929625EA0E}">
        <p15:presenceInfo xmlns:p15="http://schemas.microsoft.com/office/powerpoint/2012/main" userId="Исаков Александр Владими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0D0"/>
    <a:srgbClr val="99CC00"/>
    <a:srgbClr val="008C95"/>
    <a:srgbClr val="C00000"/>
    <a:srgbClr val="F58A1F"/>
    <a:srgbClr val="B2D2D8"/>
    <a:srgbClr val="F2F2F2"/>
    <a:srgbClr val="808080"/>
    <a:srgbClr val="E5F2F2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59" autoAdjust="0"/>
    <p:restoredTop sz="94582" autoAdjust="0"/>
  </p:normalViewPr>
  <p:slideViewPr>
    <p:cSldViewPr snapToGrid="0">
      <p:cViewPr varScale="1">
        <p:scale>
          <a:sx n="83" d="100"/>
          <a:sy n="83" d="100"/>
        </p:scale>
        <p:origin x="1896" y="108"/>
      </p:cViewPr>
      <p:guideLst>
        <p:guide orient="horz" pos="624"/>
        <p:guide orient="horz" pos="4181"/>
        <p:guide pos="180"/>
        <p:guide pos="6078"/>
        <p:guide orient="horz" pos="874"/>
        <p:guide orient="horz" pos="5836"/>
        <p:guide pos="233"/>
        <p:guide pos="7855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2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7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1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9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0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14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1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2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3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4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5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6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7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8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9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4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tags" Target="../tags/tag99.xml"/><Relationship Id="rId7" Type="http://schemas.openxmlformats.org/officeDocument/2006/relationships/image" Target="../media/image3.wmf"/><Relationship Id="rId2" Type="http://schemas.openxmlformats.org/officeDocument/2006/relationships/tags" Target="../tags/tag98.xml"/><Relationship Id="rId1" Type="http://schemas.openxmlformats.org/officeDocument/2006/relationships/vmlDrawing" Target="../drawings/vmlDrawing9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4.bin"/><Relationship Id="rId4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36836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68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81" name="Прямоугольник 8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594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940336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14772"/>
            <a:ext cx="9476029" cy="260096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3485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/>
        </p:nvSpPr>
        <p:spPr bwMode="auto">
          <a:xfrm>
            <a:off x="10402560" y="6402480"/>
            <a:ext cx="2399040" cy="319872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3517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319954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494714" y="226212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494714" y="316439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94714" y="406667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94714" y="496894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494714" y="587121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494714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494714" y="67734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48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4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7335139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7335139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7335139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7335139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7335139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7335139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7335139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635942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6635942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6635942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6635942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6635942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6635942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6635942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6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0666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0666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0666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0666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0666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0666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0666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50746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50746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50746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50746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50746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50746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50746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941963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941963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941963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941963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941963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941963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941963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8720438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8720438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8720438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8720438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8720438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8720438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8720438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1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29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26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616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2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13874" y="6429282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13878" y="571465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39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22982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550349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5777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22983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550350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5777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5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85018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850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4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361276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257850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5" y="4373189"/>
            <a:ext cx="11797030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88614"/>
            <a:ext cx="11797030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11797029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4559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4733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4510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4287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4064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05353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3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5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4287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8406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10535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28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61102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726439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4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611027" y="6379731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726439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61102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72644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61102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872644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5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17549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678515" y="2839045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502285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56582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1755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678517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50228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56583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3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69875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495617" y="6379731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69876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925416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92541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5355217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53552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7769875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77698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10214819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102148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09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852390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8"/>
            <a:ext cx="6400800" cy="6383022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3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47644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64008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610785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2760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21860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9"/>
            <a:ext cx="4267200" cy="6383020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112860"/>
            <a:ext cx="4267200" cy="638301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2112858"/>
            <a:ext cx="4267200" cy="638302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63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889164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2672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1"/>
            <a:ext cx="42672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-1"/>
            <a:ext cx="4267200" cy="849588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350888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583065" y="634152"/>
            <a:ext cx="3508884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smtClean="0"/>
              <a:t>Образец заголовка</a:t>
            </a:r>
            <a:endParaRPr lang="ru-RU" sz="2800" kern="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70515" y="634152"/>
            <a:ext cx="362880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>
                <a:solidFill>
                  <a:schemeClr val="bg1"/>
                </a:solidFill>
              </a:rPr>
              <a:t>Образец заголовка</a:t>
            </a:r>
            <a:endParaRPr lang="ru-RU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5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359094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267200" y="1"/>
            <a:ext cx="8534400" cy="2850723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850724"/>
            <a:ext cx="8534400" cy="282405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4267200" y="5674785"/>
            <a:ext cx="8534400" cy="282109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9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95472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2136103"/>
            <a:ext cx="6400800" cy="6340611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8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0431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87952"/>
            <a:ext cx="9476029" cy="2577407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40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914189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31016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46107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073572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7509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98952" y="6397339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59917" y="6385658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624218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96785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8952" y="568271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59919" y="568071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624218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9678516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6618605" y="634154"/>
            <a:ext cx="5680710" cy="1277198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520" b="1">
                <a:solidFill>
                  <a:schemeClr val="tx2"/>
                </a:solidFill>
                <a:latin typeface="+mj-lt"/>
              </a:defRPr>
            </a:lvl2pPr>
            <a:lvl3pPr>
              <a:defRPr sz="1680" b="1">
                <a:solidFill>
                  <a:schemeClr val="tx2"/>
                </a:solidFill>
                <a:latin typeface="+mj-lt"/>
              </a:defRPr>
            </a:lvl3pPr>
            <a:lvl4pPr>
              <a:defRPr sz="1540" b="1">
                <a:solidFill>
                  <a:schemeClr val="tx2"/>
                </a:solidFill>
                <a:latin typeface="+mj-lt"/>
              </a:defRPr>
            </a:lvl4pPr>
            <a:lvl5pPr>
              <a:defRPr sz="147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48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18361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05382" y="225047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05382" y="31505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05382" y="40507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05382" y="4950857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382" y="585098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05382" y="675111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5382" y="765124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5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296644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1546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38394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7783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42905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98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114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9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35147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3799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46907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469075" y="6385856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4690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4690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42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351419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84291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84296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47297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484296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472975" y="6379731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8429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729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48429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4729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544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9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85099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51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0526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68961"/>
            <a:ext cx="9476029" cy="2519681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4126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rgbClr val="FFFFFF"/>
                </a:solidFill>
              </a:rPr>
              <a:t>Партнеры</a:t>
            </a:r>
            <a:r>
              <a:rPr lang="ru-RU" sz="1540" baseline="0" dirty="0" smtClean="0">
                <a:solidFill>
                  <a:srgbClr val="FFFFFF"/>
                </a:solidFill>
              </a:rPr>
              <a:t> для роста</a:t>
            </a:r>
            <a:endParaRPr lang="ru-RU" sz="154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391219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20" y="3197038"/>
            <a:ext cx="2404080" cy="3207124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/>
        </p:nvSpPr>
        <p:spPr bwMode="auto">
          <a:xfrm>
            <a:off x="10397526" y="0"/>
            <a:ext cx="2404074" cy="3207124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7954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8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2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41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66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9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4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6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20565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9" name="Объект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901" y="634152"/>
            <a:ext cx="7765415" cy="127719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33900" y="221365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33900" y="312875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33900" y="404384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33900" y="495894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33900" y="587403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33900" y="67891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33900" y="770422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5205095" y="211285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5205095" y="302795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5205095" y="3943046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5205095" y="4858140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5205095" y="5773234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5205095" y="668832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5205095" y="760342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502286" y="634153"/>
            <a:ext cx="3519551" cy="7861724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740611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7909" y="634152"/>
            <a:ext cx="7701407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7908" y="226728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97908" y="316509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97908" y="406289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97908" y="49606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97908" y="5858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97908" y="675629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97908" y="76540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5380674" y="211285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5380674" y="3009267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5380674" y="3905675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5380674" y="4802084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5380674" y="5698493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5380674" y="6594902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5380674" y="749966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3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1" y="634152"/>
            <a:ext cx="776452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7765758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55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160369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8"/>
            <a:ext cx="9476029" cy="254682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640248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003521" y="640248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smtClean="0"/>
              <a:t>Подзаголовок (заполняется по необходимости)</a:t>
            </a:r>
            <a:endParaRPr lang="ru-RU" dirty="0" smtClean="0"/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02653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9149353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11468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22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5021" y="634152"/>
            <a:ext cx="7694295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603803" y="2112859"/>
            <a:ext cx="7695513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24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492306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950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669861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446920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7"/>
            <a:ext cx="9476029" cy="251967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64423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75465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391317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244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7527100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58685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05473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71756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402556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 bwMode="auto">
          <a:xfrm>
            <a:off x="10397520" y="3197038"/>
            <a:ext cx="2404080" cy="32071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10398782" y="0"/>
            <a:ext cx="2402819" cy="320544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8610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731029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4508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197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864517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9340"/>
            <a:ext cx="11846992" cy="386193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63116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830023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4344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1"/>
            <a:ext cx="558936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04078" y="6402481"/>
            <a:ext cx="2404081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6402481"/>
            <a:ext cx="240408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08157" y="6402481"/>
            <a:ext cx="2404083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36058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251493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8546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0"/>
            <a:ext cx="558936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/>
        </p:nvGrpSpPr>
        <p:grpSpPr>
          <a:xfrm>
            <a:off x="4808160" y="6394076"/>
            <a:ext cx="2404080" cy="3207124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404080" y="6394076"/>
            <a:ext cx="2404080" cy="3207124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0" y="6394076"/>
            <a:ext cx="2404080" cy="3207124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3999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25130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3647980"/>
            <a:ext cx="11846992" cy="2171844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399039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" y="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798077" y="0"/>
            <a:ext cx="2399041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4698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829921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3639168"/>
            <a:ext cx="11846992" cy="2289491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/>
        </p:nvGrpSpPr>
        <p:grpSpPr>
          <a:xfrm>
            <a:off x="4793032" y="0"/>
            <a:ext cx="2404080" cy="3207124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2404080" y="0"/>
            <a:ext cx="2404080" cy="3207124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0" y="0"/>
            <a:ext cx="2404080" cy="3207124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/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5360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203762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311037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434649"/>
            <a:ext cx="8213471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7265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489490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21537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128869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8767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19818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chemeClr val="bg1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solidFill>
                <a:schemeClr val="bg1"/>
              </a:solidFill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360">
              <a:solidFill>
                <a:schemeClr val="bg1"/>
              </a:solidFill>
            </a:endParaRPr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701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46437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733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91371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709109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499567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487680"/>
            <a:ext cx="11846992" cy="3923595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4248" y="878332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2094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52672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223954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28.12.2022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4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398177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80" y="553644"/>
            <a:ext cx="9633747" cy="1274821"/>
          </a:xfrm>
        </p:spPr>
        <p:txBody>
          <a:bodyPr vert="horz"/>
          <a:lstStyle>
            <a:lvl1pPr>
              <a:lnSpc>
                <a:spcPct val="85000"/>
              </a:lnSpc>
              <a:defRPr sz="756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397518" y="319788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8" name="Прямоугольник 7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Группа 9"/>
          <p:cNvGrpSpPr>
            <a:grpSpLocks noChangeAspect="1"/>
          </p:cNvGrpSpPr>
          <p:nvPr/>
        </p:nvGrpSpPr>
        <p:grpSpPr>
          <a:xfrm>
            <a:off x="10397517" y="6395760"/>
            <a:ext cx="2404083" cy="3205440"/>
            <a:chOff x="8230698" y="2542004"/>
            <a:chExt cx="1116001" cy="1116000"/>
          </a:xfrm>
        </p:grpSpPr>
        <p:sp>
          <p:nvSpPr>
            <p:cNvPr id="11" name="Прямоугольник 10"/>
            <p:cNvSpPr>
              <a:spLocks noChangeAspect="1"/>
            </p:cNvSpPr>
            <p:nvPr/>
          </p:nvSpPr>
          <p:spPr bwMode="auto">
            <a:xfrm>
              <a:off x="8230698" y="2542004"/>
              <a:ext cx="1116001" cy="11160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олилиния 11"/>
            <p:cNvSpPr>
              <a:spLocks noChangeAspect="1"/>
            </p:cNvSpPr>
            <p:nvPr/>
          </p:nvSpPr>
          <p:spPr bwMode="auto">
            <a:xfrm>
              <a:off x="8614859" y="2885944"/>
              <a:ext cx="410362" cy="409942"/>
            </a:xfrm>
            <a:custGeom>
              <a:avLst/>
              <a:gdLst>
                <a:gd name="connsiteX0" fmla="*/ 324001 w 410362"/>
                <a:gd name="connsiteY0" fmla="*/ 0 h 409942"/>
                <a:gd name="connsiteX1" fmla="*/ 389299 w 410362"/>
                <a:gd name="connsiteY1" fmla="*/ 6583 h 409942"/>
                <a:gd name="connsiteX2" fmla="*/ 400493 w 410362"/>
                <a:gd name="connsiteY2" fmla="*/ 10058 h 409942"/>
                <a:gd name="connsiteX3" fmla="*/ 403779 w 410362"/>
                <a:gd name="connsiteY3" fmla="*/ 20645 h 409942"/>
                <a:gd name="connsiteX4" fmla="*/ 410362 w 410362"/>
                <a:gd name="connsiteY4" fmla="*/ 85942 h 409942"/>
                <a:gd name="connsiteX5" fmla="*/ 86361 w 410362"/>
                <a:gd name="connsiteY5" fmla="*/ 409942 h 409942"/>
                <a:gd name="connsiteX6" fmla="*/ 21063 w 410362"/>
                <a:gd name="connsiteY6" fmla="*/ 403359 h 409942"/>
                <a:gd name="connsiteX7" fmla="*/ 9869 w 410362"/>
                <a:gd name="connsiteY7" fmla="*/ 399884 h 409942"/>
                <a:gd name="connsiteX8" fmla="*/ 6583 w 410362"/>
                <a:gd name="connsiteY8" fmla="*/ 389297 h 409942"/>
                <a:gd name="connsiteX9" fmla="*/ 0 w 410362"/>
                <a:gd name="connsiteY9" fmla="*/ 324000 h 409942"/>
                <a:gd name="connsiteX10" fmla="*/ 324001 w 410362"/>
                <a:gd name="connsiteY10" fmla="*/ 0 h 40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362" h="409942">
                  <a:moveTo>
                    <a:pt x="324001" y="0"/>
                  </a:moveTo>
                  <a:cubicBezTo>
                    <a:pt x="346369" y="0"/>
                    <a:pt x="368207" y="2267"/>
                    <a:pt x="389299" y="6583"/>
                  </a:cubicBezTo>
                  <a:lnTo>
                    <a:pt x="400493" y="10058"/>
                  </a:lnTo>
                  <a:lnTo>
                    <a:pt x="403779" y="20645"/>
                  </a:lnTo>
                  <a:cubicBezTo>
                    <a:pt x="408095" y="41737"/>
                    <a:pt x="410362" y="63575"/>
                    <a:pt x="410362" y="85942"/>
                  </a:cubicBezTo>
                  <a:cubicBezTo>
                    <a:pt x="410362" y="264882"/>
                    <a:pt x="265302" y="409942"/>
                    <a:pt x="86361" y="409942"/>
                  </a:cubicBezTo>
                  <a:cubicBezTo>
                    <a:pt x="63993" y="409942"/>
                    <a:pt x="42155" y="407676"/>
                    <a:pt x="21063" y="403359"/>
                  </a:cubicBezTo>
                  <a:lnTo>
                    <a:pt x="9869" y="399884"/>
                  </a:lnTo>
                  <a:lnTo>
                    <a:pt x="6583" y="389297"/>
                  </a:lnTo>
                  <a:cubicBezTo>
                    <a:pt x="2267" y="368206"/>
                    <a:pt x="0" y="346368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олилиния 12"/>
            <p:cNvSpPr>
              <a:spLocks noChangeAspect="1"/>
            </p:cNvSpPr>
            <p:nvPr/>
          </p:nvSpPr>
          <p:spPr bwMode="auto">
            <a:xfrm>
              <a:off x="8377219" y="2647886"/>
              <a:ext cx="638133" cy="637942"/>
            </a:xfrm>
            <a:custGeom>
              <a:avLst/>
              <a:gdLst>
                <a:gd name="connsiteX0" fmla="*/ 324001 w 638133"/>
                <a:gd name="connsiteY0" fmla="*/ 0 h 637942"/>
                <a:gd name="connsiteX1" fmla="*/ 622540 w 638133"/>
                <a:gd name="connsiteY1" fmla="*/ 197885 h 637942"/>
                <a:gd name="connsiteX2" fmla="*/ 638133 w 638133"/>
                <a:gd name="connsiteY2" fmla="*/ 248116 h 637942"/>
                <a:gd name="connsiteX3" fmla="*/ 626939 w 638133"/>
                <a:gd name="connsiteY3" fmla="*/ 244641 h 637942"/>
                <a:gd name="connsiteX4" fmla="*/ 561641 w 638133"/>
                <a:gd name="connsiteY4" fmla="*/ 238058 h 637942"/>
                <a:gd name="connsiteX5" fmla="*/ 237640 w 638133"/>
                <a:gd name="connsiteY5" fmla="*/ 562058 h 637942"/>
                <a:gd name="connsiteX6" fmla="*/ 244223 w 638133"/>
                <a:gd name="connsiteY6" fmla="*/ 627355 h 637942"/>
                <a:gd name="connsiteX7" fmla="*/ 247509 w 638133"/>
                <a:gd name="connsiteY7" fmla="*/ 637942 h 637942"/>
                <a:gd name="connsiteX8" fmla="*/ 197885 w 638133"/>
                <a:gd name="connsiteY8" fmla="*/ 622538 h 637942"/>
                <a:gd name="connsiteX9" fmla="*/ 0 w 638133"/>
                <a:gd name="connsiteY9" fmla="*/ 324000 h 637942"/>
                <a:gd name="connsiteX10" fmla="*/ 324001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24001" y="0"/>
                  </a:moveTo>
                  <a:cubicBezTo>
                    <a:pt x="458207" y="0"/>
                    <a:pt x="573354" y="81596"/>
                    <a:pt x="622540" y="197885"/>
                  </a:cubicBezTo>
                  <a:lnTo>
                    <a:pt x="638133" y="248116"/>
                  </a:lnTo>
                  <a:lnTo>
                    <a:pt x="626939" y="244641"/>
                  </a:lnTo>
                  <a:cubicBezTo>
                    <a:pt x="605847" y="240325"/>
                    <a:pt x="584009" y="238058"/>
                    <a:pt x="561641" y="238058"/>
                  </a:cubicBezTo>
                  <a:cubicBezTo>
                    <a:pt x="382700" y="238058"/>
                    <a:pt x="237640" y="383118"/>
                    <a:pt x="237640" y="562058"/>
                  </a:cubicBezTo>
                  <a:cubicBezTo>
                    <a:pt x="237640" y="584426"/>
                    <a:pt x="239907" y="606264"/>
                    <a:pt x="244223" y="627355"/>
                  </a:cubicBezTo>
                  <a:lnTo>
                    <a:pt x="247509" y="637942"/>
                  </a:lnTo>
                  <a:lnTo>
                    <a:pt x="197885" y="622538"/>
                  </a:lnTo>
                  <a:cubicBezTo>
                    <a:pt x="81596" y="573353"/>
                    <a:pt x="0" y="458205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олилиния 13"/>
            <p:cNvSpPr>
              <a:spLocks noChangeAspect="1"/>
            </p:cNvSpPr>
            <p:nvPr/>
          </p:nvSpPr>
          <p:spPr bwMode="auto">
            <a:xfrm>
              <a:off x="8624728" y="2896002"/>
              <a:ext cx="638133" cy="637942"/>
            </a:xfrm>
            <a:custGeom>
              <a:avLst/>
              <a:gdLst>
                <a:gd name="connsiteX0" fmla="*/ 390624 w 638133"/>
                <a:gd name="connsiteY0" fmla="*/ 0 h 637942"/>
                <a:gd name="connsiteX1" fmla="*/ 440248 w 638133"/>
                <a:gd name="connsiteY1" fmla="*/ 15404 h 637942"/>
                <a:gd name="connsiteX2" fmla="*/ 638133 w 638133"/>
                <a:gd name="connsiteY2" fmla="*/ 313942 h 637942"/>
                <a:gd name="connsiteX3" fmla="*/ 314132 w 638133"/>
                <a:gd name="connsiteY3" fmla="*/ 637942 h 637942"/>
                <a:gd name="connsiteX4" fmla="*/ 15593 w 638133"/>
                <a:gd name="connsiteY4" fmla="*/ 440057 h 637942"/>
                <a:gd name="connsiteX5" fmla="*/ 0 w 638133"/>
                <a:gd name="connsiteY5" fmla="*/ 389826 h 637942"/>
                <a:gd name="connsiteX6" fmla="*/ 11194 w 638133"/>
                <a:gd name="connsiteY6" fmla="*/ 393301 h 637942"/>
                <a:gd name="connsiteX7" fmla="*/ 76492 w 638133"/>
                <a:gd name="connsiteY7" fmla="*/ 399884 h 637942"/>
                <a:gd name="connsiteX8" fmla="*/ 400493 w 638133"/>
                <a:gd name="connsiteY8" fmla="*/ 75884 h 637942"/>
                <a:gd name="connsiteX9" fmla="*/ 393910 w 638133"/>
                <a:gd name="connsiteY9" fmla="*/ 10587 h 637942"/>
                <a:gd name="connsiteX10" fmla="*/ 390624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90624" y="0"/>
                  </a:moveTo>
                  <a:lnTo>
                    <a:pt x="440248" y="15404"/>
                  </a:lnTo>
                  <a:cubicBezTo>
                    <a:pt x="556537" y="64590"/>
                    <a:pt x="638133" y="179737"/>
                    <a:pt x="638133" y="313942"/>
                  </a:cubicBezTo>
                  <a:cubicBezTo>
                    <a:pt x="638133" y="492882"/>
                    <a:pt x="493073" y="637942"/>
                    <a:pt x="314132" y="637942"/>
                  </a:cubicBezTo>
                  <a:cubicBezTo>
                    <a:pt x="179926" y="637942"/>
                    <a:pt x="64779" y="556346"/>
                    <a:pt x="15593" y="440057"/>
                  </a:cubicBezTo>
                  <a:lnTo>
                    <a:pt x="0" y="389826"/>
                  </a:lnTo>
                  <a:lnTo>
                    <a:pt x="11194" y="393301"/>
                  </a:lnTo>
                  <a:cubicBezTo>
                    <a:pt x="32286" y="397618"/>
                    <a:pt x="54124" y="399884"/>
                    <a:pt x="76492" y="399884"/>
                  </a:cubicBezTo>
                  <a:cubicBezTo>
                    <a:pt x="255433" y="399884"/>
                    <a:pt x="400493" y="254824"/>
                    <a:pt x="400493" y="75884"/>
                  </a:cubicBezTo>
                  <a:cubicBezTo>
                    <a:pt x="400493" y="53517"/>
                    <a:pt x="398226" y="31679"/>
                    <a:pt x="393910" y="10587"/>
                  </a:cubicBezTo>
                  <a:lnTo>
                    <a:pt x="39062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793145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7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03384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10397520" y="0"/>
            <a:ext cx="2404080" cy="3207124"/>
            <a:chOff x="3425397" y="3425398"/>
            <a:chExt cx="1717200" cy="1718102"/>
          </a:xfrm>
        </p:grpSpPr>
        <p:sp>
          <p:nvSpPr>
            <p:cNvPr id="5" name="Прямоугольник 4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Кольцо 5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Кольцо 6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0397520" y="6394076"/>
            <a:ext cx="2404080" cy="3207124"/>
            <a:chOff x="7431300" y="1712699"/>
            <a:chExt cx="1717200" cy="1718102"/>
          </a:xfrm>
        </p:grpSpPr>
        <p:sp>
          <p:nvSpPr>
            <p:cNvPr id="1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397521" y="3207120"/>
            <a:ext cx="2402819" cy="3205440"/>
            <a:chOff x="7427701" y="1718100"/>
            <a:chExt cx="1716299" cy="1717200"/>
          </a:xfrm>
        </p:grpSpPr>
        <p:sp>
          <p:nvSpPr>
            <p:cNvPr id="13" name="Прямоугольник 12"/>
            <p:cNvSpPr/>
            <p:nvPr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35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949329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7416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Ромб 4"/>
          <p:cNvSpPr/>
          <p:nvPr/>
        </p:nvSpPr>
        <p:spPr bwMode="auto">
          <a:xfrm>
            <a:off x="10397520" y="0"/>
            <a:ext cx="2404080" cy="3205440"/>
          </a:xfrm>
          <a:prstGeom prst="diamond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1213755" y="1088314"/>
            <a:ext cx="771610" cy="10288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397521" y="6395760"/>
            <a:ext cx="2402819" cy="32054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397521" y="3197880"/>
            <a:ext cx="2402819" cy="3205440"/>
            <a:chOff x="7427701" y="1713150"/>
            <a:chExt cx="1716299" cy="1717200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9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437226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3793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20" y="3197880"/>
            <a:ext cx="2404080" cy="3205440"/>
            <a:chOff x="5642293" y="1669691"/>
            <a:chExt cx="1717200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642293" y="1669691"/>
              <a:ext cx="1717200" cy="171720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5642293" y="1674497"/>
              <a:ext cx="814205" cy="1707588"/>
            </a:xfrm>
            <a:custGeom>
              <a:avLst/>
              <a:gdLst>
                <a:gd name="connsiteX0" fmla="*/ 0 w 631564"/>
                <a:gd name="connsiteY0" fmla="*/ 0 h 1324544"/>
                <a:gd name="connsiteX1" fmla="*/ 97634 w 631564"/>
                <a:gd name="connsiteY1" fmla="*/ 9803 h 1324544"/>
                <a:gd name="connsiteX2" fmla="*/ 631564 w 631564"/>
                <a:gd name="connsiteY2" fmla="*/ 662272 h 1324544"/>
                <a:gd name="connsiteX3" fmla="*/ 97634 w 631564"/>
                <a:gd name="connsiteY3" fmla="*/ 1314741 h 1324544"/>
                <a:gd name="connsiteX4" fmla="*/ 0 w 631564"/>
                <a:gd name="connsiteY4" fmla="*/ 1324544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0" y="0"/>
                  </a:moveTo>
                  <a:lnTo>
                    <a:pt x="97634" y="9803"/>
                  </a:lnTo>
                  <a:cubicBezTo>
                    <a:pt x="402348" y="71905"/>
                    <a:pt x="631564" y="340428"/>
                    <a:pt x="631564" y="662272"/>
                  </a:cubicBezTo>
                  <a:cubicBezTo>
                    <a:pt x="631564" y="984116"/>
                    <a:pt x="402348" y="1252639"/>
                    <a:pt x="97634" y="1314741"/>
                  </a:cubicBezTo>
                  <a:lnTo>
                    <a:pt x="0" y="132454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 noChangeAspect="1"/>
            </p:cNvSpPr>
            <p:nvPr/>
          </p:nvSpPr>
          <p:spPr bwMode="auto">
            <a:xfrm>
              <a:off x="6545288" y="1674497"/>
              <a:ext cx="814205" cy="1707588"/>
            </a:xfrm>
            <a:custGeom>
              <a:avLst/>
              <a:gdLst>
                <a:gd name="connsiteX0" fmla="*/ 631564 w 631564"/>
                <a:gd name="connsiteY0" fmla="*/ 0 h 1324544"/>
                <a:gd name="connsiteX1" fmla="*/ 631564 w 631564"/>
                <a:gd name="connsiteY1" fmla="*/ 1324544 h 1324544"/>
                <a:gd name="connsiteX2" fmla="*/ 533931 w 631564"/>
                <a:gd name="connsiteY2" fmla="*/ 1314741 h 1324544"/>
                <a:gd name="connsiteX3" fmla="*/ 0 w 631564"/>
                <a:gd name="connsiteY3" fmla="*/ 662272 h 1324544"/>
                <a:gd name="connsiteX4" fmla="*/ 533931 w 631564"/>
                <a:gd name="connsiteY4" fmla="*/ 9803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631564" y="0"/>
                  </a:moveTo>
                  <a:lnTo>
                    <a:pt x="631564" y="1324544"/>
                  </a:lnTo>
                  <a:lnTo>
                    <a:pt x="533931" y="1314741"/>
                  </a:lnTo>
                  <a:cubicBezTo>
                    <a:pt x="229217" y="1252639"/>
                    <a:pt x="0" y="984116"/>
                    <a:pt x="0" y="662272"/>
                  </a:cubicBezTo>
                  <a:cubicBezTo>
                    <a:pt x="0" y="340428"/>
                    <a:pt x="229217" y="71905"/>
                    <a:pt x="533931" y="980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6545448" y="2530091"/>
              <a:ext cx="814045" cy="851994"/>
            </a:xfrm>
            <a:custGeom>
              <a:avLst/>
              <a:gdLst>
                <a:gd name="connsiteX0" fmla="*/ 0 w 814045"/>
                <a:gd name="connsiteY0" fmla="*/ 0 h 851994"/>
                <a:gd name="connsiteX1" fmla="*/ 814045 w 814045"/>
                <a:gd name="connsiteY1" fmla="*/ 0 h 851994"/>
                <a:gd name="connsiteX2" fmla="*/ 814045 w 814045"/>
                <a:gd name="connsiteY2" fmla="*/ 851994 h 851994"/>
                <a:gd name="connsiteX3" fmla="*/ 688178 w 814045"/>
                <a:gd name="connsiteY3" fmla="*/ 839356 h 851994"/>
                <a:gd name="connsiteX4" fmla="*/ 13305 w 814045"/>
                <a:gd name="connsiteY4" fmla="*/ 150187 h 851994"/>
                <a:gd name="connsiteX5" fmla="*/ 0 w 814045"/>
                <a:gd name="connsiteY5" fmla="*/ 0 h 85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045" h="851994">
                  <a:moveTo>
                    <a:pt x="0" y="0"/>
                  </a:moveTo>
                  <a:lnTo>
                    <a:pt x="814045" y="0"/>
                  </a:lnTo>
                  <a:lnTo>
                    <a:pt x="814045" y="851994"/>
                  </a:lnTo>
                  <a:lnTo>
                    <a:pt x="688178" y="839356"/>
                  </a:lnTo>
                  <a:cubicBezTo>
                    <a:pt x="344448" y="769303"/>
                    <a:pt x="75237" y="495504"/>
                    <a:pt x="13305" y="1501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79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2204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01700" cy="1274821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18" y="3197880"/>
            <a:ext cx="2402819" cy="3205440"/>
            <a:chOff x="7427701" y="1713150"/>
            <a:chExt cx="1716299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68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199845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50008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319788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7427701" y="0"/>
            <a:chExt cx="1716299" cy="1717200"/>
          </a:xfrm>
        </p:grpSpPr>
        <p:sp>
          <p:nvSpPr>
            <p:cNvPr id="7" name="Полилиния 6"/>
            <p:cNvSpPr>
              <a:spLocks noChangeAspect="1"/>
            </p:cNvSpPr>
            <p:nvPr/>
          </p:nvSpPr>
          <p:spPr bwMode="auto">
            <a:xfrm>
              <a:off x="7427701" y="858600"/>
              <a:ext cx="1716298" cy="858600"/>
            </a:xfrm>
            <a:custGeom>
              <a:avLst/>
              <a:gdLst>
                <a:gd name="connsiteX0" fmla="*/ 857698 w 1716298"/>
                <a:gd name="connsiteY0" fmla="*/ 0 h 858600"/>
                <a:gd name="connsiteX1" fmla="*/ 1716298 w 1716298"/>
                <a:gd name="connsiteY1" fmla="*/ 858600 h 858600"/>
                <a:gd name="connsiteX2" fmla="*/ 0 w 1716298"/>
                <a:gd name="connsiteY2" fmla="*/ 858600 h 858600"/>
                <a:gd name="connsiteX3" fmla="*/ 0 w 1716298"/>
                <a:gd name="connsiteY3" fmla="*/ 840738 h 858600"/>
                <a:gd name="connsiteX4" fmla="*/ 3531 w 1716298"/>
                <a:gd name="connsiteY4" fmla="*/ 770813 h 858600"/>
                <a:gd name="connsiteX5" fmla="*/ 857698 w 1716298"/>
                <a:gd name="connsiteY5" fmla="*/ 0 h 8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298" h="858600">
                  <a:moveTo>
                    <a:pt x="857698" y="0"/>
                  </a:moveTo>
                  <a:cubicBezTo>
                    <a:pt x="1331890" y="0"/>
                    <a:pt x="1716298" y="384408"/>
                    <a:pt x="1716298" y="858600"/>
                  </a:cubicBezTo>
                  <a:lnTo>
                    <a:pt x="0" y="858600"/>
                  </a:lnTo>
                  <a:lnTo>
                    <a:pt x="0" y="840738"/>
                  </a:lnTo>
                  <a:lnTo>
                    <a:pt x="3531" y="770813"/>
                  </a:lnTo>
                  <a:cubicBezTo>
                    <a:pt x="47500" y="337859"/>
                    <a:pt x="413143" y="0"/>
                    <a:pt x="8576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0"/>
              <a:ext cx="1716299" cy="1717200"/>
            </a:xfrm>
            <a:custGeom>
              <a:avLst/>
              <a:gdLst>
                <a:gd name="connsiteX0" fmla="*/ 0 w 1716299"/>
                <a:gd name="connsiteY0" fmla="*/ 0 h 1717200"/>
                <a:gd name="connsiteX1" fmla="*/ 1716299 w 1716299"/>
                <a:gd name="connsiteY1" fmla="*/ 0 h 1717200"/>
                <a:gd name="connsiteX2" fmla="*/ 1716299 w 1716299"/>
                <a:gd name="connsiteY2" fmla="*/ 1717200 h 1717200"/>
                <a:gd name="connsiteX3" fmla="*/ 1716298 w 1716299"/>
                <a:gd name="connsiteY3" fmla="*/ 1717200 h 1717200"/>
                <a:gd name="connsiteX4" fmla="*/ 857698 w 1716299"/>
                <a:gd name="connsiteY4" fmla="*/ 858600 h 1717200"/>
                <a:gd name="connsiteX5" fmla="*/ 3531 w 1716299"/>
                <a:gd name="connsiteY5" fmla="*/ 1629413 h 1717200"/>
                <a:gd name="connsiteX6" fmla="*/ 0 w 1716299"/>
                <a:gd name="connsiteY6" fmla="*/ 1699338 h 1717200"/>
                <a:gd name="connsiteX7" fmla="*/ 0 w 1716299"/>
                <a:gd name="connsiteY7" fmla="*/ 0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6299" h="1717200">
                  <a:moveTo>
                    <a:pt x="0" y="0"/>
                  </a:moveTo>
                  <a:lnTo>
                    <a:pt x="1716299" y="0"/>
                  </a:lnTo>
                  <a:lnTo>
                    <a:pt x="1716299" y="1717200"/>
                  </a:lnTo>
                  <a:lnTo>
                    <a:pt x="1716298" y="1717200"/>
                  </a:lnTo>
                  <a:cubicBezTo>
                    <a:pt x="1716298" y="1243008"/>
                    <a:pt x="1331890" y="858600"/>
                    <a:pt x="857698" y="858600"/>
                  </a:cubicBezTo>
                  <a:cubicBezTo>
                    <a:pt x="413143" y="858600"/>
                    <a:pt x="47500" y="1196459"/>
                    <a:pt x="3531" y="1629413"/>
                  </a:cubicBezTo>
                  <a:lnTo>
                    <a:pt x="0" y="1699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6395760"/>
            <a:ext cx="2402819" cy="3205440"/>
            <a:chOff x="-309902" y="1968471"/>
            <a:chExt cx="1716299" cy="1717200"/>
          </a:xfrm>
        </p:grpSpPr>
        <p:sp>
          <p:nvSpPr>
            <p:cNvPr id="10" name="Прямоугольник 9"/>
            <p:cNvSpPr>
              <a:spLocks noChangeAspect="1"/>
            </p:cNvSpPr>
            <p:nvPr/>
          </p:nvSpPr>
          <p:spPr bwMode="auto">
            <a:xfrm>
              <a:off x="-309902" y="1968471"/>
              <a:ext cx="1716299" cy="17172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-171753" y="2107071"/>
              <a:ext cx="1440000" cy="1440000"/>
            </a:xfrm>
            <a:custGeom>
              <a:avLst/>
              <a:gdLst>
                <a:gd name="connsiteX0" fmla="*/ 2807084 w 2836652"/>
                <a:gd name="connsiteY0" fmla="*/ 1727294 h 2844000"/>
                <a:gd name="connsiteX1" fmla="*/ 2776855 w 2836652"/>
                <a:gd name="connsiteY1" fmla="*/ 1844860 h 2844000"/>
                <a:gd name="connsiteX2" fmla="*/ 1841645 w 2836652"/>
                <a:gd name="connsiteY2" fmla="*/ 2780070 h 2844000"/>
                <a:gd name="connsiteX3" fmla="*/ 1801654 w 2836652"/>
                <a:gd name="connsiteY3" fmla="*/ 2790353 h 2844000"/>
                <a:gd name="connsiteX4" fmla="*/ 2799360 w 2836652"/>
                <a:gd name="connsiteY4" fmla="*/ 1093539 h 2844000"/>
                <a:gd name="connsiteX5" fmla="*/ 2826362 w 2836652"/>
                <a:gd name="connsiteY5" fmla="*/ 1218703 h 2844000"/>
                <a:gd name="connsiteX6" fmla="*/ 2836652 w 2836652"/>
                <a:gd name="connsiteY6" fmla="*/ 1363744 h 2844000"/>
                <a:gd name="connsiteX7" fmla="*/ 1437536 w 2836652"/>
                <a:gd name="connsiteY7" fmla="*/ 2843053 h 2844000"/>
                <a:gd name="connsiteX8" fmla="*/ 1418785 w 2836652"/>
                <a:gd name="connsiteY8" fmla="*/ 2844000 h 2844000"/>
                <a:gd name="connsiteX9" fmla="*/ 1265558 w 2836652"/>
                <a:gd name="connsiteY9" fmla="*/ 2835841 h 2844000"/>
                <a:gd name="connsiteX10" fmla="*/ 1166585 w 2836652"/>
                <a:gd name="connsiteY10" fmla="*/ 2819901 h 2844000"/>
                <a:gd name="connsiteX11" fmla="*/ 2611803 w 2836652"/>
                <a:gd name="connsiteY11" fmla="*/ 649925 h 2844000"/>
                <a:gd name="connsiteX12" fmla="*/ 2625925 w 2836652"/>
                <a:gd name="connsiteY12" fmla="*/ 670040 h 2844000"/>
                <a:gd name="connsiteX13" fmla="*/ 2716944 w 2836652"/>
                <a:gd name="connsiteY13" fmla="*/ 840735 h 2844000"/>
                <a:gd name="connsiteX14" fmla="*/ 2718971 w 2836652"/>
                <a:gd name="connsiteY14" fmla="*/ 846248 h 2844000"/>
                <a:gd name="connsiteX15" fmla="*/ 917377 w 2836652"/>
                <a:gd name="connsiteY15" fmla="*/ 2751106 h 2844000"/>
                <a:gd name="connsiteX16" fmla="*/ 837521 w 2836652"/>
                <a:gd name="connsiteY16" fmla="*/ 2720160 h 2844000"/>
                <a:gd name="connsiteX17" fmla="*/ 713705 w 2836652"/>
                <a:gd name="connsiteY17" fmla="*/ 2656817 h 2844000"/>
                <a:gd name="connsiteX18" fmla="*/ 2316702 w 2836652"/>
                <a:gd name="connsiteY18" fmla="*/ 320018 h 2844000"/>
                <a:gd name="connsiteX19" fmla="*/ 2323309 w 2836652"/>
                <a:gd name="connsiteY19" fmla="*/ 324716 h 2844000"/>
                <a:gd name="connsiteX20" fmla="*/ 2436281 w 2836652"/>
                <a:gd name="connsiteY20" fmla="*/ 428628 h 2844000"/>
                <a:gd name="connsiteX21" fmla="*/ 2470218 w 2836652"/>
                <a:gd name="connsiteY21" fmla="*/ 467338 h 2844000"/>
                <a:gd name="connsiteX22" fmla="*/ 524088 w 2836652"/>
                <a:gd name="connsiteY22" fmla="*/ 2525015 h 2844000"/>
                <a:gd name="connsiteX23" fmla="*/ 474563 w 2836652"/>
                <a:gd name="connsiteY23" fmla="*/ 2485283 h 2844000"/>
                <a:gd name="connsiteX24" fmla="*/ 371952 w 2836652"/>
                <a:gd name="connsiteY24" fmla="*/ 2384417 h 2844000"/>
                <a:gd name="connsiteX25" fmla="*/ 368400 w 2836652"/>
                <a:gd name="connsiteY25" fmla="*/ 2379992 h 2844000"/>
                <a:gd name="connsiteX26" fmla="*/ 1923462 w 2836652"/>
                <a:gd name="connsiteY26" fmla="*/ 93876 h 2844000"/>
                <a:gd name="connsiteX27" fmla="*/ 1972292 w 2836652"/>
                <a:gd name="connsiteY27" fmla="*/ 111748 h 2844000"/>
                <a:gd name="connsiteX28" fmla="*/ 2125317 w 2836652"/>
                <a:gd name="connsiteY28" fmla="*/ 190086 h 2844000"/>
                <a:gd name="connsiteX29" fmla="*/ 228354 w 2836652"/>
                <a:gd name="connsiteY29" fmla="*/ 2195778 h 2844000"/>
                <a:gd name="connsiteX30" fmla="*/ 152351 w 2836652"/>
                <a:gd name="connsiteY30" fmla="*/ 2069368 h 2844000"/>
                <a:gd name="connsiteX31" fmla="*/ 120718 w 2836652"/>
                <a:gd name="connsiteY31" fmla="*/ 1999949 h 2844000"/>
                <a:gd name="connsiteX32" fmla="*/ 1041461 w 2836652"/>
                <a:gd name="connsiteY32" fmla="*/ 52222 h 2844000"/>
                <a:gd name="connsiteX33" fmla="*/ 28920 w 2836652"/>
                <a:gd name="connsiteY33" fmla="*/ 1122800 h 2844000"/>
                <a:gd name="connsiteX34" fmla="*/ 60716 w 2836652"/>
                <a:gd name="connsiteY34" fmla="*/ 999141 h 2844000"/>
                <a:gd name="connsiteX35" fmla="*/ 995926 w 2836652"/>
                <a:gd name="connsiteY35" fmla="*/ 63930 h 2844000"/>
                <a:gd name="connsiteX36" fmla="*/ 1418785 w 2836652"/>
                <a:gd name="connsiteY36" fmla="*/ 0 h 2844000"/>
                <a:gd name="connsiteX37" fmla="*/ 1564176 w 2836652"/>
                <a:gd name="connsiteY37" fmla="*/ 7342 h 2844000"/>
                <a:gd name="connsiteX38" fmla="*/ 1675030 w 2836652"/>
                <a:gd name="connsiteY38" fmla="*/ 24260 h 2844000"/>
                <a:gd name="connsiteX39" fmla="*/ 37665 w 2836652"/>
                <a:gd name="connsiteY39" fmla="*/ 1755475 h 2844000"/>
                <a:gd name="connsiteX40" fmla="*/ 23926 w 2836652"/>
                <a:gd name="connsiteY40" fmla="*/ 1699895 h 2844000"/>
                <a:gd name="connsiteX41" fmla="*/ 4127 w 2836652"/>
                <a:gd name="connsiteY41" fmla="*/ 1567391 h 2844000"/>
                <a:gd name="connsiteX42" fmla="*/ 0 w 2836652"/>
                <a:gd name="connsiteY42" fmla="*/ 1485664 h 2844000"/>
                <a:gd name="connsiteX43" fmla="*/ 1404441 w 2836652"/>
                <a:gd name="connsiteY43" fmla="*/ 725 h 28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6652" h="2844000">
                  <a:moveTo>
                    <a:pt x="2807084" y="1727294"/>
                  </a:moveTo>
                  <a:lnTo>
                    <a:pt x="2776855" y="1844860"/>
                  </a:lnTo>
                  <a:cubicBezTo>
                    <a:pt x="2638361" y="2290130"/>
                    <a:pt x="2286915" y="2641576"/>
                    <a:pt x="1841645" y="2780070"/>
                  </a:cubicBezTo>
                  <a:lnTo>
                    <a:pt x="1801654" y="2790353"/>
                  </a:lnTo>
                  <a:close/>
                  <a:moveTo>
                    <a:pt x="2799360" y="1093539"/>
                  </a:moveTo>
                  <a:lnTo>
                    <a:pt x="2826362" y="1218703"/>
                  </a:lnTo>
                  <a:lnTo>
                    <a:pt x="2836652" y="1363744"/>
                  </a:lnTo>
                  <a:lnTo>
                    <a:pt x="1437536" y="2843053"/>
                  </a:lnTo>
                  <a:lnTo>
                    <a:pt x="1418785" y="2844000"/>
                  </a:lnTo>
                  <a:cubicBezTo>
                    <a:pt x="1367017" y="2844000"/>
                    <a:pt x="1315894" y="2841234"/>
                    <a:pt x="1265558" y="2835841"/>
                  </a:cubicBezTo>
                  <a:lnTo>
                    <a:pt x="1166585" y="2819901"/>
                  </a:lnTo>
                  <a:close/>
                  <a:moveTo>
                    <a:pt x="2611803" y="649925"/>
                  </a:moveTo>
                  <a:lnTo>
                    <a:pt x="2625925" y="670040"/>
                  </a:lnTo>
                  <a:cubicBezTo>
                    <a:pt x="2659968" y="724575"/>
                    <a:pt x="2690418" y="781584"/>
                    <a:pt x="2716944" y="840735"/>
                  </a:cubicBezTo>
                  <a:lnTo>
                    <a:pt x="2718971" y="846248"/>
                  </a:lnTo>
                  <a:lnTo>
                    <a:pt x="917377" y="2751106"/>
                  </a:lnTo>
                  <a:lnTo>
                    <a:pt x="837521" y="2720160"/>
                  </a:lnTo>
                  <a:lnTo>
                    <a:pt x="713705" y="2656817"/>
                  </a:lnTo>
                  <a:close/>
                  <a:moveTo>
                    <a:pt x="2316702" y="320018"/>
                  </a:moveTo>
                  <a:lnTo>
                    <a:pt x="2323309" y="324716"/>
                  </a:lnTo>
                  <a:cubicBezTo>
                    <a:pt x="2362814" y="357318"/>
                    <a:pt x="2400528" y="392012"/>
                    <a:pt x="2436281" y="428628"/>
                  </a:cubicBezTo>
                  <a:lnTo>
                    <a:pt x="2470218" y="467338"/>
                  </a:lnTo>
                  <a:lnTo>
                    <a:pt x="524088" y="2525015"/>
                  </a:lnTo>
                  <a:lnTo>
                    <a:pt x="474563" y="2485283"/>
                  </a:lnTo>
                  <a:cubicBezTo>
                    <a:pt x="438688" y="2453403"/>
                    <a:pt x="404438" y="2419734"/>
                    <a:pt x="371952" y="2384417"/>
                  </a:cubicBezTo>
                  <a:lnTo>
                    <a:pt x="368400" y="2379992"/>
                  </a:lnTo>
                  <a:close/>
                  <a:moveTo>
                    <a:pt x="1923462" y="93876"/>
                  </a:moveTo>
                  <a:lnTo>
                    <a:pt x="1972292" y="111748"/>
                  </a:lnTo>
                  <a:lnTo>
                    <a:pt x="2125317" y="190086"/>
                  </a:lnTo>
                  <a:lnTo>
                    <a:pt x="228354" y="2195778"/>
                  </a:lnTo>
                  <a:lnTo>
                    <a:pt x="152351" y="2069368"/>
                  </a:lnTo>
                  <a:lnTo>
                    <a:pt x="120718" y="1999949"/>
                  </a:lnTo>
                  <a:close/>
                  <a:moveTo>
                    <a:pt x="1041461" y="52222"/>
                  </a:moveTo>
                  <a:lnTo>
                    <a:pt x="28920" y="1122800"/>
                  </a:lnTo>
                  <a:lnTo>
                    <a:pt x="60716" y="999141"/>
                  </a:lnTo>
                  <a:cubicBezTo>
                    <a:pt x="199209" y="553870"/>
                    <a:pt x="550656" y="202424"/>
                    <a:pt x="995926" y="63930"/>
                  </a:cubicBezTo>
                  <a:close/>
                  <a:moveTo>
                    <a:pt x="1418785" y="0"/>
                  </a:moveTo>
                  <a:cubicBezTo>
                    <a:pt x="1467869" y="0"/>
                    <a:pt x="1516373" y="2487"/>
                    <a:pt x="1564176" y="7342"/>
                  </a:cubicBezTo>
                  <a:lnTo>
                    <a:pt x="1675030" y="24260"/>
                  </a:lnTo>
                  <a:lnTo>
                    <a:pt x="37665" y="1755475"/>
                  </a:lnTo>
                  <a:lnTo>
                    <a:pt x="23926" y="1699895"/>
                  </a:lnTo>
                  <a:cubicBezTo>
                    <a:pt x="15311" y="1656408"/>
                    <a:pt x="8678" y="1612207"/>
                    <a:pt x="4127" y="1567391"/>
                  </a:cubicBezTo>
                  <a:lnTo>
                    <a:pt x="0" y="1485664"/>
                  </a:lnTo>
                  <a:lnTo>
                    <a:pt x="1404441" y="72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3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7 свой вариан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0467166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4" name="Объект 1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589623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Рисунок 7"/>
          <p:cNvSpPr>
            <a:spLocks noGrp="1" noChangeAspect="1"/>
          </p:cNvSpPr>
          <p:nvPr>
            <p:ph type="pic" sz="quarter" idx="11"/>
          </p:nvPr>
        </p:nvSpPr>
        <p:spPr>
          <a:xfrm>
            <a:off x="10397520" y="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0" name="Рисунок 9"/>
          <p:cNvSpPr>
            <a:spLocks noGrp="1" noChangeAspect="1"/>
          </p:cNvSpPr>
          <p:nvPr>
            <p:ph type="pic" sz="quarter" idx="12"/>
          </p:nvPr>
        </p:nvSpPr>
        <p:spPr>
          <a:xfrm>
            <a:off x="10399550" y="3197880"/>
            <a:ext cx="240205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11"/>
          <p:cNvSpPr>
            <a:spLocks noGrp="1" noChangeAspect="1"/>
          </p:cNvSpPr>
          <p:nvPr>
            <p:ph type="pic" sz="quarter" idx="13"/>
          </p:nvPr>
        </p:nvSpPr>
        <p:spPr>
          <a:xfrm>
            <a:off x="10397520" y="639576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7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47687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476879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0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996191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16393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3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096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01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3021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30219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4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7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40887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40887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1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43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32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2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6222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6222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041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72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5411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21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268738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68960"/>
            <a:ext cx="11846992" cy="384231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52336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24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4308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1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28004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288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08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33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12859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79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1"/>
            <a:ext cx="6394674" cy="56533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163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4069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2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8537760" y="283460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28425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6405840" y="2834610"/>
            <a:ext cx="2131920" cy="284256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10790272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6632269" y="3097907"/>
            <a:ext cx="1739571" cy="243840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10790272" y="658692"/>
            <a:ext cx="1503681" cy="202801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48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8537760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06926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10789921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9" y="649384"/>
            <a:ext cx="1780211" cy="476928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07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537760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406926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632270" y="5879255"/>
            <a:ext cx="173957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10836687" y="649384"/>
            <a:ext cx="1462629" cy="476928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49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02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6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3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22769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43789" y="541868"/>
            <a:ext cx="8271969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185593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39626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4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4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90412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80596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0508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40692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683135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581650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56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50508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027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897476" y="5313058"/>
            <a:ext cx="350280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8799316" y="5313058"/>
            <a:ext cx="350280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3097936" y="5520965"/>
            <a:ext cx="306105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9020188" y="5520965"/>
            <a:ext cx="3061057" cy="2835127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34325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4008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444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888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24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60"/>
            <a:ext cx="11791272" cy="334029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39576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19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3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5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77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96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50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192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350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68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80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6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91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52081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99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981882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50538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5305364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89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189018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80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027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776795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7882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2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80859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9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3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23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209798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46015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0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41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9531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0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546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61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561403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01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2100767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1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897877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23233" y="649383"/>
            <a:ext cx="77760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1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802017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7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2460044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48685" y="649383"/>
            <a:ext cx="56424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74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14566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2825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67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70599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5" y="541866"/>
            <a:ext cx="8263433" cy="1749151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4803212"/>
            <a:ext cx="9203037" cy="479798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2092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1192482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502286" y="649382"/>
            <a:ext cx="5649595" cy="1256453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72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64" name="Объект 63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3" name="Слайд think-cell" r:id="rId8" imgW="270" imgH="270" progId="TCLayout.ActiveDocument.1">
                  <p:embed/>
                </p:oleObj>
              </mc:Choice>
              <mc:Fallback>
                <p:oleObj name="Слайд think-cell" r:id="rId8" imgW="270" imgH="270" progId="TCLayout.ActiveDocument.1">
                  <p:embed/>
                  <p:pic>
                    <p:nvPicPr>
                      <p:cNvPr id="64" name="Объект 6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Прямоугольник 64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6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1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563173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9"/>
            <a:ext cx="4787265" cy="638302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685639" y="3853815"/>
            <a:ext cx="2848762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46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381984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6596375" y="2381984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169280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9245595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2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8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9822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8821716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20059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4719821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8821715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402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506850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529201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955154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524627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546971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956931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64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822475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5160451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7498427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9836400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840253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5178222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7516191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9854159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8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45912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433742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40836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838298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1035760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6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47690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451515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42613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8400744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10375359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168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 bwMode="auto">
          <a:xfrm>
            <a:off x="0" y="2112858"/>
            <a:ext cx="12801600" cy="3561927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129013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315283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4315283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1290139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10365569" y="747674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340427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7340427" y="660448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1036556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628800" y="3213451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3628800" y="3951320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502283" y="2615546"/>
            <a:ext cx="1895478" cy="252534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29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 bwMode="auto">
          <a:xfrm>
            <a:off x="0" y="2820379"/>
            <a:ext cx="12801600" cy="5675499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02282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285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9547201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51725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502285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9547201" y="7965442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653222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3517258" y="5113884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6532228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3517255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9547201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32228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502282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3517255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9547201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32228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502285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6532228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86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vmlDrawing" Target="../drawings/vmlDrawing1.v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ags" Target="../tags/tag34.xml"/><Relationship Id="rId5" Type="http://schemas.openxmlformats.org/officeDocument/2006/relationships/slideLayout" Target="../slideLayouts/slideLayout36.xml"/><Relationship Id="rId10" Type="http://schemas.openxmlformats.org/officeDocument/2006/relationships/tags" Target="../tags/tag33.xml"/><Relationship Id="rId4" Type="http://schemas.openxmlformats.org/officeDocument/2006/relationships/slideLayout" Target="../slideLayouts/slideLayout35.xml"/><Relationship Id="rId9" Type="http://schemas.openxmlformats.org/officeDocument/2006/relationships/vmlDrawing" Target="../drawings/vmlDrawing32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oleObject" Target="../embeddings/oleObject40.bin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ags" Target="../tags/tag4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tags" Target="../tags/tag4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vmlDrawing" Target="../drawings/vmlDrawing40.v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theme" Target="../theme/theme3.xml"/><Relationship Id="rId35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vmlDrawing" Target="../drawings/vmlDrawing70.vml"/><Relationship Id="rId3" Type="http://schemas.openxmlformats.org/officeDocument/2006/relationships/slideLayout" Target="../slideLayouts/slideLayout70.xml"/><Relationship Id="rId21" Type="http://schemas.openxmlformats.org/officeDocument/2006/relationships/slideLayout" Target="../slideLayouts/slideLayout88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29" Type="http://schemas.openxmlformats.org/officeDocument/2006/relationships/oleObject" Target="../embeddings/oleObject70.bin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28" Type="http://schemas.openxmlformats.org/officeDocument/2006/relationships/tags" Target="../tags/tag74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tags" Target="../tags/tag73.xml"/><Relationship Id="rId30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oleObject" Target="../embeddings/oleObject96.bin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ags" Target="../tags/tag10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tags" Target="../tags/tag100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95.vml"/><Relationship Id="rId4" Type="http://schemas.openxmlformats.org/officeDocument/2006/relationships/slideLayout" Target="../slideLayouts/slideLayout95.xml"/><Relationship Id="rId9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26" Type="http://schemas.openxmlformats.org/officeDocument/2006/relationships/slideLayout" Target="../slideLayouts/slideLayout125.xml"/><Relationship Id="rId39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02.xml"/><Relationship Id="rId21" Type="http://schemas.openxmlformats.org/officeDocument/2006/relationships/slideLayout" Target="../slideLayouts/slideLayout120.xml"/><Relationship Id="rId34" Type="http://schemas.openxmlformats.org/officeDocument/2006/relationships/slideLayout" Target="../slideLayouts/slideLayout133.xml"/><Relationship Id="rId42" Type="http://schemas.openxmlformats.org/officeDocument/2006/relationships/slideLayout" Target="../slideLayouts/slideLayout141.xml"/><Relationship Id="rId47" Type="http://schemas.openxmlformats.org/officeDocument/2006/relationships/tags" Target="../tags/tag10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5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32.xml"/><Relationship Id="rId38" Type="http://schemas.openxmlformats.org/officeDocument/2006/relationships/slideLayout" Target="../slideLayouts/slideLayout137.xml"/><Relationship Id="rId46" Type="http://schemas.openxmlformats.org/officeDocument/2006/relationships/tags" Target="../tags/tag103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28.xml"/><Relationship Id="rId41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24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31.xml"/><Relationship Id="rId37" Type="http://schemas.openxmlformats.org/officeDocument/2006/relationships/slideLayout" Target="../slideLayouts/slideLayout136.xml"/><Relationship Id="rId40" Type="http://schemas.openxmlformats.org/officeDocument/2006/relationships/slideLayout" Target="../slideLayouts/slideLayout139.xml"/><Relationship Id="rId45" Type="http://schemas.openxmlformats.org/officeDocument/2006/relationships/vmlDrawing" Target="../drawings/vmlDrawing97.v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23" Type="http://schemas.openxmlformats.org/officeDocument/2006/relationships/slideLayout" Target="../slideLayouts/slideLayout122.xml"/><Relationship Id="rId28" Type="http://schemas.openxmlformats.org/officeDocument/2006/relationships/slideLayout" Target="../slideLayouts/slideLayout127.xml"/><Relationship Id="rId36" Type="http://schemas.openxmlformats.org/officeDocument/2006/relationships/slideLayout" Target="../slideLayouts/slideLayout135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0.xml"/><Relationship Id="rId44" Type="http://schemas.openxmlformats.org/officeDocument/2006/relationships/theme" Target="../theme/theme6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slideLayout" Target="../slideLayouts/slideLayout121.xml"/><Relationship Id="rId27" Type="http://schemas.openxmlformats.org/officeDocument/2006/relationships/slideLayout" Target="../slideLayouts/slideLayout126.xml"/><Relationship Id="rId30" Type="http://schemas.openxmlformats.org/officeDocument/2006/relationships/slideLayout" Target="../slideLayouts/slideLayout129.xml"/><Relationship Id="rId35" Type="http://schemas.openxmlformats.org/officeDocument/2006/relationships/slideLayout" Target="../slideLayouts/slideLayout134.xml"/><Relationship Id="rId43" Type="http://schemas.openxmlformats.org/officeDocument/2006/relationships/slideLayout" Target="../slideLayouts/slideLayout142.xml"/><Relationship Id="rId48" Type="http://schemas.openxmlformats.org/officeDocument/2006/relationships/oleObject" Target="../embeddings/oleObject98.bin"/><Relationship Id="rId8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2739172343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7" name="Слайд think-cell" r:id="rId36" imgW="270" imgH="270" progId="TCLayout.ActiveDocument.1">
                  <p:embed/>
                </p:oleObj>
              </mc:Choice>
              <mc:Fallback>
                <p:oleObj name="Слайд think-cell" r:id="rId3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5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6885" y="8880920"/>
            <a:ext cx="461261" cy="35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37" y="8880919"/>
            <a:ext cx="7436204" cy="37062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80919"/>
            <a:ext cx="1337689" cy="37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28.12.2022</a:t>
            </a:fld>
            <a:endParaRPr lang="ru-RU" dirty="0">
              <a:solidFill>
                <a:srgbClr val="008C95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2285" y="2112858"/>
            <a:ext cx="11797030" cy="638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30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  <p:sldLayoutId id="2147484222" r:id="rId20"/>
    <p:sldLayoutId id="2147484223" r:id="rId21"/>
    <p:sldLayoutId id="2147484224" r:id="rId22"/>
    <p:sldLayoutId id="2147484225" r:id="rId23"/>
    <p:sldLayoutId id="2147484226" r:id="rId24"/>
    <p:sldLayoutId id="2147484227" r:id="rId25"/>
    <p:sldLayoutId id="2147484228" r:id="rId26"/>
    <p:sldLayoutId id="2147484229" r:id="rId27"/>
    <p:sldLayoutId id="2147484230" r:id="rId28"/>
    <p:sldLayoutId id="2147484231" r:id="rId29"/>
    <p:sldLayoutId id="2147484232" r:id="rId30"/>
    <p:sldLayoutId id="2147484233" r:id="rId3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8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96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68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4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6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12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840">
          <p15:clr>
            <a:srgbClr val="F26B43"/>
          </p15:clr>
        </p15:guide>
        <p15:guide id="8" pos="1920">
          <p15:clr>
            <a:srgbClr val="F26B43"/>
          </p15:clr>
        </p15:guide>
        <p15:guide id="9" pos="4800">
          <p15:clr>
            <a:srgbClr val="F26B43"/>
          </p15:clr>
        </p15:guide>
        <p15:guide id="10" pos="960">
          <p15:clr>
            <a:srgbClr val="F26B43"/>
          </p15:clr>
        </p15:guide>
        <p15:guide id="11" pos="2880">
          <p15:clr>
            <a:srgbClr val="F26B43"/>
          </p15:clr>
        </p15:guide>
        <p15:guide id="12" orient="horz" pos="957">
          <p15:clr>
            <a:srgbClr val="F26B43"/>
          </p15:clr>
        </p15:guide>
        <p15:guide id="13" orient="horz" pos="1914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0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12857"/>
            <a:ext cx="11797031" cy="638013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734" y="634150"/>
            <a:ext cx="11792579" cy="127482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6733" y="8876846"/>
            <a:ext cx="451413" cy="37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2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3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97031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5"/>
            <a:ext cx="11797034" cy="5745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141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  <p:sldLayoutId id="2147484255" r:id="rId13"/>
    <p:sldLayoutId id="2147484256" r:id="rId14"/>
    <p:sldLayoutId id="2147484257" r:id="rId15"/>
    <p:sldLayoutId id="2147484258" r:id="rId16"/>
    <p:sldLayoutId id="2147484259" r:id="rId17"/>
    <p:sldLayoutId id="2147484260" r:id="rId18"/>
    <p:sldLayoutId id="2147484261" r:id="rId19"/>
    <p:sldLayoutId id="2147484262" r:id="rId20"/>
    <p:sldLayoutId id="2147484263" r:id="rId21"/>
    <p:sldLayoutId id="2147484264" r:id="rId22"/>
    <p:sldLayoutId id="2147484265" r:id="rId23"/>
    <p:sldLayoutId id="2147484266" r:id="rId24"/>
    <p:sldLayoutId id="2147484267" r:id="rId25"/>
    <p:sldLayoutId id="2147484268" r:id="rId26"/>
    <p:sldLayoutId id="2147484269" r:id="rId27"/>
    <p:sldLayoutId id="2147484270" r:id="rId28"/>
    <p:sldLayoutId id="214748427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544477342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62" name="Слайд think-cell" r:id="rId29" imgW="270" imgH="270" progId="TCLayout.ActiveDocument.1">
                  <p:embed/>
                </p:oleObj>
              </mc:Choice>
              <mc:Fallback>
                <p:oleObj name="Слайд think-cell" r:id="rId2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28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49383"/>
            <a:ext cx="11797031" cy="125557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044" y="8886938"/>
            <a:ext cx="446716" cy="34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40" y="8876847"/>
            <a:ext cx="7444977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2989" y="8886938"/>
            <a:ext cx="1341830" cy="36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4" y="2137861"/>
            <a:ext cx="11797033" cy="63580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83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285" r:id="rId13"/>
    <p:sldLayoutId id="2147484286" r:id="rId14"/>
    <p:sldLayoutId id="2147484287" r:id="rId15"/>
    <p:sldLayoutId id="2147484288" r:id="rId16"/>
    <p:sldLayoutId id="2147484289" r:id="rId17"/>
    <p:sldLayoutId id="2147484290" r:id="rId18"/>
    <p:sldLayoutId id="2147484291" r:id="rId19"/>
    <p:sldLayoutId id="2147484292" r:id="rId20"/>
    <p:sldLayoutId id="2147484293" r:id="rId21"/>
    <p:sldLayoutId id="2147484294" r:id="rId22"/>
    <p:sldLayoutId id="2147484295" r:id="rId23"/>
    <p:sldLayoutId id="2147484296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4800">
          <p15:clr>
            <a:srgbClr val="F26B43"/>
          </p15:clr>
        </p15:guide>
        <p15:guide id="8" orient="horz" pos="1915">
          <p15:clr>
            <a:srgbClr val="F26B43"/>
          </p15:clr>
        </p15:guide>
        <p15:guide id="9" pos="3840">
          <p15:clr>
            <a:srgbClr val="F26B43"/>
          </p15:clr>
        </p15:guide>
        <p15:guide id="10" pos="960">
          <p15:clr>
            <a:srgbClr val="F26B43"/>
          </p15:clr>
        </p15:guide>
        <p15:guide id="11" pos="1920">
          <p15:clr>
            <a:srgbClr val="F26B43"/>
          </p15:clr>
        </p15:guide>
        <p15:guide id="12" pos="288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2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2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67302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4"/>
            <a:ext cx="11797034" cy="124981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04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3764423007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0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47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4" y="8874858"/>
            <a:ext cx="452476" cy="3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36300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76847"/>
            <a:ext cx="1337689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5" y="2112859"/>
            <a:ext cx="11797031" cy="6374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2" name="Группа 31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86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  <p:sldLayoutId id="2147484334" r:id="rId28"/>
    <p:sldLayoutId id="2147484335" r:id="rId29"/>
    <p:sldLayoutId id="2147484336" r:id="rId30"/>
    <p:sldLayoutId id="2147484337" r:id="rId31"/>
    <p:sldLayoutId id="2147484338" r:id="rId32"/>
    <p:sldLayoutId id="2147484339" r:id="rId33"/>
    <p:sldLayoutId id="2147484340" r:id="rId34"/>
    <p:sldLayoutId id="2147484341" r:id="rId35"/>
    <p:sldLayoutId id="2147484342" r:id="rId36"/>
    <p:sldLayoutId id="2147484343" r:id="rId37"/>
    <p:sldLayoutId id="2147484344" r:id="rId38"/>
    <p:sldLayoutId id="2147484345" r:id="rId39"/>
    <p:sldLayoutId id="2147484346" r:id="rId40"/>
    <p:sldLayoutId id="2147484347" r:id="rId41"/>
    <p:sldLayoutId id="2147484348" r:id="rId42"/>
    <p:sldLayoutId id="2147484349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1620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915">
          <p15:clr>
            <a:srgbClr val="F26B43"/>
          </p15:clr>
        </p15:guide>
        <p15:guide id="13" orient="horz" pos="645">
          <p15:clr>
            <a:srgbClr val="F26B43"/>
          </p15:clr>
        </p15:guide>
        <p15:guide id="14" orient="horz" pos="9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sharepoint/orgunits/otpb/Lists/List10/DispForm.aspx?ID=85&amp;Source=https%3A%2F%2Fsharepoint%2Forgunits%2Fotpb%2FLists%2FList10%2FAllItems%2Easpx&amp;ContentTypeId=0x01003BBC6EE404D98247A7D470497B5C3C48" TargetMode="External"/><Relationship Id="rId7" Type="http://schemas.openxmlformats.org/officeDocument/2006/relationships/slide" Target="slide5.xml"/><Relationship Id="rId2" Type="http://schemas.openxmlformats.org/officeDocument/2006/relationships/hyperlink" Target="http://portal.sibur.local/helpful_information/glossary/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" Target="slide4.xml"/><Relationship Id="rId11" Type="http://schemas.microsoft.com/office/2007/relationships/hdphoto" Target="../media/hdphoto1.wdp"/><Relationship Id="rId5" Type="http://schemas.openxmlformats.org/officeDocument/2006/relationships/slide" Target="slide3.xml"/><Relationship Id="rId10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98803" y="77603"/>
            <a:ext cx="9294755" cy="995877"/>
          </a:xfrm>
          <a:prstGeom prst="rect">
            <a:avLst/>
          </a:prstGeom>
          <a:noFill/>
        </p:spPr>
        <p:txBody>
          <a:bodyPr wrap="square" lIns="64285" tIns="81643" rIns="64285" bIns="81643" rtlCol="0">
            <a:spAutoFit/>
          </a:bodyPr>
          <a:lstStyle/>
          <a:p>
            <a:pPr algn="ctr"/>
            <a:r>
              <a:rPr lang="ru-RU" sz="1800" dirty="0">
                <a:solidFill>
                  <a:schemeClr val="accent1"/>
                </a:solidFill>
              </a:rPr>
              <a:t>СТП </a:t>
            </a:r>
            <a:r>
              <a:rPr lang="ru-RU" sz="1800" dirty="0" smtClean="0">
                <a:solidFill>
                  <a:schemeClr val="accent1"/>
                </a:solidFill>
              </a:rPr>
              <a:t>СР/04-07/ПК01</a:t>
            </a:r>
            <a:endParaRPr lang="ru-RU" sz="1800" dirty="0">
              <a:solidFill>
                <a:schemeClr val="accent1"/>
              </a:solidFill>
            </a:endParaRPr>
          </a:p>
          <a:p>
            <a:pPr algn="ctr"/>
            <a:r>
              <a:rPr lang="ru-RU" sz="1800" i="1" dirty="0" smtClean="0">
                <a:solidFill>
                  <a:schemeClr val="accent1"/>
                </a:solidFill>
              </a:rPr>
              <a:t>Политика по </a:t>
            </a:r>
            <a:r>
              <a:rPr lang="ru-RU" sz="1800" i="1" dirty="0">
                <a:solidFill>
                  <a:schemeClr val="accent1"/>
                </a:solidFill>
              </a:rPr>
              <a:t>применению </a:t>
            </a:r>
            <a:r>
              <a:rPr lang="ru-RU" sz="1800" i="1" dirty="0" smtClean="0">
                <a:solidFill>
                  <a:schemeClr val="accent1"/>
                </a:solidFill>
              </a:rPr>
              <a:t>ключевых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ru-RU" sz="1800" i="1" dirty="0" smtClean="0">
                <a:solidFill>
                  <a:schemeClr val="accent1"/>
                </a:solidFill>
              </a:rPr>
              <a:t>правил </a:t>
            </a:r>
            <a:r>
              <a:rPr lang="ru-RU" sz="1800" i="1" dirty="0">
                <a:solidFill>
                  <a:schemeClr val="accent1"/>
                </a:solidFill>
              </a:rPr>
              <a:t>безопасности</a:t>
            </a:r>
            <a:r>
              <a:rPr lang="ru-RU" sz="1800" dirty="0" smtClean="0">
                <a:solidFill>
                  <a:schemeClr val="accent1"/>
                </a:solidFill>
              </a:rPr>
              <a:t>» </a:t>
            </a:r>
            <a:endParaRPr lang="en-US" sz="18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800" dirty="0" smtClean="0">
                <a:solidFill>
                  <a:schemeClr val="accent1"/>
                </a:solidFill>
              </a:rPr>
              <a:t>(редакция 2.0)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10" y="9091743"/>
            <a:ext cx="8047948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/>
              <a:t>Разработчик</a:t>
            </a:r>
            <a:r>
              <a:rPr lang="ru-RU" sz="1100" dirty="0" smtClean="0"/>
              <a:t>: Исаков А.В., Группа управления подрядчиками, Охрана труда, промышленная безопасность и экология</a:t>
            </a:r>
            <a:endParaRPr lang="ru-RU" sz="11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846171"/>
            <a:ext cx="6046066" cy="334158"/>
          </a:xfrm>
          <a:prstGeom prst="rect">
            <a:avLst/>
          </a:prstGeom>
          <a:noFill/>
        </p:spPr>
        <p:txBody>
          <a:bodyPr wrap="none" lIns="163284" tIns="81643" rIns="163284" bIns="81643" rtlCol="0">
            <a:spAutoFit/>
          </a:bodyPr>
          <a:lstStyle/>
          <a:p>
            <a:r>
              <a:rPr lang="ru-RU" sz="1100" i="1" dirty="0">
                <a:solidFill>
                  <a:schemeClr val="accent1"/>
                </a:solidFill>
              </a:rPr>
              <a:t>Корпоративный словарь терминов: </a:t>
            </a:r>
            <a:r>
              <a:rPr lang="en-US" sz="1100" i="1" dirty="0">
                <a:solidFill>
                  <a:schemeClr val="accent1"/>
                </a:solidFill>
                <a:hlinkClick r:id="rId2"/>
              </a:rPr>
              <a:t>http://portal.sibur.local/helpful_information/glossary</a:t>
            </a:r>
            <a:r>
              <a:rPr lang="en-US" sz="900" i="1" dirty="0">
                <a:solidFill>
                  <a:srgbClr val="008080"/>
                </a:solidFill>
                <a:hlinkClick r:id="rId2"/>
              </a:rPr>
              <a:t>/</a:t>
            </a:r>
            <a:r>
              <a:rPr lang="ru-RU" sz="900" i="1" dirty="0">
                <a:solidFill>
                  <a:srgbClr val="008080"/>
                </a:solidFill>
                <a:hlinkClick r:id="rId2"/>
              </a:rPr>
              <a:t>  </a:t>
            </a:r>
            <a:endParaRPr lang="ru-RU" sz="900" i="1" dirty="0">
              <a:solidFill>
                <a:srgbClr val="008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78471" y="2720"/>
            <a:ext cx="3309918" cy="1272876"/>
          </a:xfrm>
          <a:prstGeom prst="rect">
            <a:avLst/>
          </a:prstGeom>
          <a:noFill/>
        </p:spPr>
        <p:txBody>
          <a:bodyPr wrap="square" lIns="163284" tIns="81643" rIns="163284" bIns="81643" rtlCol="0">
            <a:spAutoFit/>
          </a:bodyPr>
          <a:lstStyle/>
          <a:p>
            <a:pPr algn="r"/>
            <a:r>
              <a:rPr lang="ru-RU" sz="1200" i="1" dirty="0">
                <a:solidFill>
                  <a:srgbClr val="008080"/>
                </a:solidFill>
              </a:rPr>
              <a:t>Приложение к приказу</a:t>
            </a: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от «__» ______ </a:t>
            </a:r>
            <a:r>
              <a:rPr lang="ru-RU" sz="1200" i="1" dirty="0" smtClean="0">
                <a:solidFill>
                  <a:srgbClr val="008080"/>
                </a:solidFill>
              </a:rPr>
              <a:t>20__г</a:t>
            </a:r>
            <a:r>
              <a:rPr lang="ru-RU" sz="1200" i="1" dirty="0">
                <a:solidFill>
                  <a:srgbClr val="008080"/>
                </a:solidFill>
              </a:rPr>
              <a:t>. № </a:t>
            </a:r>
            <a:r>
              <a:rPr lang="ru-RU" sz="1200" i="1" dirty="0" smtClean="0">
                <a:solidFill>
                  <a:srgbClr val="008080"/>
                </a:solidFill>
              </a:rPr>
              <a:t>___</a:t>
            </a:r>
            <a:endParaRPr lang="en-US" sz="1200" i="1" dirty="0" smtClean="0">
              <a:solidFill>
                <a:srgbClr val="008080"/>
              </a:solidFill>
            </a:endParaRPr>
          </a:p>
          <a:p>
            <a:pPr algn="r"/>
            <a:r>
              <a:rPr lang="ru-RU" sz="1200" b="1" i="1" dirty="0" smtClean="0">
                <a:solidFill>
                  <a:srgbClr val="008080"/>
                </a:solidFill>
              </a:rPr>
              <a:t>Владелец процесса</a:t>
            </a:r>
            <a:endParaRPr lang="ru-RU" sz="1200" b="1" i="1" dirty="0">
              <a:solidFill>
                <a:srgbClr val="008080"/>
              </a:solidFill>
            </a:endParaRP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Член Правления - Управляющий директор, Корпоративная безопасность и аудит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33445" y="-11915"/>
            <a:ext cx="3664496" cy="1154162"/>
          </a:xfrm>
          <a:prstGeom prst="rect">
            <a:avLst/>
          </a:prstGeom>
          <a:noFill/>
        </p:spPr>
        <p:txBody>
          <a:bodyPr wrap="square" lIns="228598" tIns="114300" rIns="228598" bIns="114300" rtlCol="0">
            <a:spAutoFit/>
          </a:bodyPr>
          <a:lstStyle/>
          <a:p>
            <a:r>
              <a:rPr lang="ru-RU" sz="1200" b="1" i="1" dirty="0">
                <a:solidFill>
                  <a:srgbClr val="008080"/>
                </a:solidFill>
              </a:rPr>
              <a:t>Менеджер </a:t>
            </a:r>
            <a:r>
              <a:rPr lang="ru-RU" sz="1200" b="1" i="1" dirty="0" smtClean="0">
                <a:solidFill>
                  <a:srgbClr val="008080"/>
                </a:solidFill>
              </a:rPr>
              <a:t>процесса</a:t>
            </a:r>
          </a:p>
          <a:p>
            <a:r>
              <a:rPr lang="ru-RU" sz="1200" i="1" dirty="0">
                <a:solidFill>
                  <a:srgbClr val="008080"/>
                </a:solidFill>
              </a:rPr>
              <a:t>Директор, Охрана труда,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промышленная </a:t>
            </a:r>
            <a:r>
              <a:rPr lang="ru-RU" sz="1200" i="1" dirty="0">
                <a:solidFill>
                  <a:srgbClr val="008080"/>
                </a:solidFill>
              </a:rPr>
              <a:t>безопасность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и </a:t>
            </a:r>
            <a:r>
              <a:rPr lang="ru-RU" sz="1200" i="1" dirty="0">
                <a:solidFill>
                  <a:srgbClr val="008080"/>
                </a:solidFill>
              </a:rPr>
              <a:t>экология </a:t>
            </a:r>
            <a:br>
              <a:rPr lang="ru-RU" sz="1200" i="1" dirty="0">
                <a:solidFill>
                  <a:srgbClr val="008080"/>
                </a:solidFill>
              </a:rPr>
            </a:br>
            <a:endParaRPr lang="ru-RU" sz="1200" i="1" dirty="0">
              <a:solidFill>
                <a:srgbClr val="00808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3349" y="1947602"/>
            <a:ext cx="1654167" cy="30646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hangingPunct="0">
              <a:spcBef>
                <a:spcPts val="300"/>
              </a:spcBef>
            </a:pPr>
            <a:r>
              <a:rPr lang="ru-RU" sz="1200" b="1" dirty="0" smtClean="0">
                <a:solidFill>
                  <a:schemeClr val="bg1"/>
                </a:solidFill>
                <a:ea typeface="Times New Roman"/>
              </a:rPr>
              <a:t>Цель Стандарта</a:t>
            </a: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endParaRPr lang="ru-RU" sz="1200" b="1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71883" y="1800754"/>
            <a:ext cx="10834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/>
              <a:t>Повышение </a:t>
            </a:r>
            <a:r>
              <a:rPr lang="ru-RU" sz="1100" dirty="0"/>
              <a:t>культуры безопасности в ПАО «СИБУР </a:t>
            </a:r>
            <a:r>
              <a:rPr lang="ru-RU" sz="1100" dirty="0" smtClean="0"/>
              <a:t>Холдинг» путем </a:t>
            </a:r>
            <a:r>
              <a:rPr lang="ru-RU" sz="1100" dirty="0"/>
              <a:t>формирования единого для всех </a:t>
            </a:r>
            <a:r>
              <a:rPr lang="ru-RU" sz="1100" dirty="0" smtClean="0"/>
              <a:t>работников Управляющей организации и Предприятий </a:t>
            </a:r>
            <a:r>
              <a:rPr lang="ru-RU" sz="1100" dirty="0"/>
              <a:t>ПАО «СИБУР Холдинг», а также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понимания, какие опасные действия и принципы поведения являются неприемлемыми, и влекут за собой </a:t>
            </a:r>
            <a:r>
              <a:rPr lang="ru-RU" sz="1100" dirty="0" smtClean="0"/>
              <a:t>обязательное </a:t>
            </a:r>
            <a:r>
              <a:rPr lang="ru-RU" sz="1100" dirty="0"/>
              <a:t>применение мер дисциплинарного и гражданско-правового </a:t>
            </a:r>
            <a:r>
              <a:rPr lang="ru-RU" sz="1100" dirty="0" smtClean="0"/>
              <a:t>воздействия</a:t>
            </a:r>
            <a:endParaRPr lang="ru-RU" sz="1100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4159" y="2480156"/>
            <a:ext cx="12648984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Основные требования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7368" y="2799765"/>
            <a:ext cx="12622567" cy="24823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Политика </a:t>
            </a:r>
            <a:r>
              <a:rPr lang="ru-RU" sz="1100" dirty="0"/>
              <a:t>определяет единый подход к </a:t>
            </a:r>
            <a:r>
              <a:rPr lang="ru-RU" sz="1100" dirty="0" smtClean="0"/>
              <a:t>применению ключевых правил безопасности (далее – КПБ) </a:t>
            </a:r>
            <a:r>
              <a:rPr lang="ru-RU" sz="1100" dirty="0"/>
              <a:t>в </a:t>
            </a:r>
            <a:r>
              <a:rPr lang="ru-RU" sz="1100" dirty="0" smtClean="0"/>
              <a:t>Управляющей организации и Предприятиях ПАО </a:t>
            </a:r>
            <a:r>
              <a:rPr lang="ru-RU" sz="1100" dirty="0"/>
              <a:t>«СИБУР Холдинг».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Целью </a:t>
            </a:r>
            <a:r>
              <a:rPr lang="ru-RU" sz="1100" dirty="0"/>
              <a:t>применения единых КПБ является формирование культуры </a:t>
            </a:r>
            <a:r>
              <a:rPr lang="ru-RU" sz="1100" dirty="0" smtClean="0"/>
              <a:t>безопасного </a:t>
            </a:r>
            <a:r>
              <a:rPr lang="ru-RU" sz="1100" dirty="0"/>
              <a:t>поведения у работников Управляющей организации 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Холдинг» и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которая направлена </a:t>
            </a:r>
            <a:r>
              <a:rPr lang="ru-RU" sz="1100" dirty="0" smtClean="0"/>
              <a:t>на </a:t>
            </a:r>
            <a:r>
              <a:rPr lang="ru-RU" sz="1100" dirty="0"/>
              <a:t>предупреждение несчастных случаев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аварий, катастроф.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</a:t>
            </a:r>
            <a:r>
              <a:rPr lang="ru-RU" sz="1100" dirty="0" smtClean="0"/>
              <a:t>Предприятий </a:t>
            </a:r>
            <a:r>
              <a:rPr lang="ru-RU" sz="1100" dirty="0"/>
              <a:t>ПАО «СИБУР Холдинг», </a:t>
            </a:r>
            <a:r>
              <a:rPr lang="ru-RU" sz="1100" dirty="0" smtClean="0"/>
              <a:t>работники Контрагентов, работники третьих лиц, привлекаемых Контрагентами, </a:t>
            </a:r>
            <a:r>
              <a:rPr lang="ru-RU" sz="1100" dirty="0"/>
              <a:t>действующие на территории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</a:t>
            </a:r>
            <a:r>
              <a:rPr lang="ru-RU" sz="1100" dirty="0" smtClean="0"/>
              <a:t>Холдинг</a:t>
            </a:r>
            <a:r>
              <a:rPr lang="ru-RU" sz="1100" dirty="0"/>
              <a:t>», </a:t>
            </a:r>
            <a:r>
              <a:rPr lang="ru-RU" sz="1100" dirty="0" smtClean="0"/>
              <a:t>а также посетители должны </a:t>
            </a:r>
            <a:r>
              <a:rPr lang="ru-RU" sz="1100" dirty="0"/>
              <a:t>следовать КПБ, предусмотренным данной </a:t>
            </a:r>
            <a:r>
              <a:rPr lang="ru-RU" sz="1100" dirty="0" smtClean="0"/>
              <a:t>Политикой.</a:t>
            </a:r>
            <a:endParaRPr lang="ru-RU" sz="1100" dirty="0"/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Нарушение КПБ расценивается </a:t>
            </a:r>
            <a:r>
              <a:rPr lang="ru-RU" sz="1100" dirty="0"/>
              <a:t>как грубое нарушение работником трудовых обязанностей, вне зависимости от того, повлекло ли оно за собой тяжкие последствия (несчастный случай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авария, катастрофа) либо заведомо создавало реальную угрозу наступления </a:t>
            </a:r>
            <a:r>
              <a:rPr lang="ru-RU" sz="1100" dirty="0" smtClean="0"/>
              <a:t>таких </a:t>
            </a:r>
            <a:r>
              <a:rPr lang="ru-RU" sz="1100" dirty="0"/>
              <a:t>последствий. С учетом тяжести совершенного проступка и обстоятельства, при которых он был совершен, работодатель имеет право применить следующие </a:t>
            </a:r>
            <a:r>
              <a:rPr lang="ru-RU" sz="1100" dirty="0" smtClean="0"/>
              <a:t>дисциплинарные </a:t>
            </a:r>
            <a:r>
              <a:rPr lang="ru-RU" sz="1100" dirty="0"/>
              <a:t>взыскания к работнику: выговор или увольнение по соответствующим </a:t>
            </a:r>
            <a:r>
              <a:rPr lang="ru-RU" sz="1100" dirty="0" smtClean="0"/>
              <a:t>основаниям</a:t>
            </a:r>
            <a:r>
              <a:rPr lang="ru-RU" sz="1100" dirty="0"/>
              <a:t>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Предприятий ПАО «СИБУР Холдинг</a:t>
            </a:r>
            <a:r>
              <a:rPr lang="ru-RU" sz="1100" dirty="0" smtClean="0"/>
              <a:t>», </a:t>
            </a:r>
            <a:r>
              <a:rPr lang="ru-RU" sz="1100" dirty="0"/>
              <a:t>работники Контрагентов, работники третьих лиц, привлекаемых Контрагентами, действующие на территории предприятий ПАО «СИБУР Холдинг», а также посетители</a:t>
            </a:r>
            <a:r>
              <a:rPr lang="ru-RU" sz="1100" dirty="0" smtClean="0"/>
              <a:t> </a:t>
            </a:r>
            <a:r>
              <a:rPr lang="ru-RU" sz="1100" dirty="0"/>
              <a:t>обязаны знать КПБ, принятые в ПАО «СИБУР Холдинг» и соблюдать положения настоящей Политики. </a:t>
            </a:r>
            <a:r>
              <a:rPr lang="ru-RU" sz="1100" dirty="0" smtClean="0"/>
              <a:t>Предприятие </a:t>
            </a:r>
            <a:r>
              <a:rPr lang="ru-RU" sz="1100" dirty="0"/>
              <a:t>доводит требования настоящей Политики до </a:t>
            </a:r>
            <a:r>
              <a:rPr lang="ru-RU" sz="1100" dirty="0" smtClean="0"/>
              <a:t>своих </a:t>
            </a:r>
            <a:r>
              <a:rPr lang="ru-RU" sz="1100" dirty="0"/>
              <a:t>работников (соответственно работников Управляющей организации и Предприятий ПАО «СИБУР Холдинг», </a:t>
            </a:r>
            <a:r>
              <a:rPr lang="ru-RU" sz="1100" dirty="0" smtClean="0"/>
              <a:t>работников Контрагентов, работников третьих лиц, привлекаемых Контрагентами, посетителей), </a:t>
            </a:r>
            <a:r>
              <a:rPr lang="ru-RU" sz="1100" dirty="0"/>
              <a:t>и принимает предусмотренные законодательством, локальными </a:t>
            </a:r>
            <a:r>
              <a:rPr lang="ru-RU" sz="1100" dirty="0" smtClean="0"/>
              <a:t>нормативными </a:t>
            </a:r>
            <a:r>
              <a:rPr lang="ru-RU" sz="1100" dirty="0"/>
              <a:t>актами ПАО «СИБУР Холдинг» и договорами с </a:t>
            </a:r>
            <a:r>
              <a:rPr lang="ru-RU" sz="1100" dirty="0" smtClean="0"/>
              <a:t>Контрагентами, </a:t>
            </a:r>
            <a:r>
              <a:rPr lang="ru-RU" sz="1100" dirty="0"/>
              <a:t>меры дисциплинарного, гражданского-правового и иного воздействия к нарушителям (с учетом применимости</a:t>
            </a:r>
            <a:r>
              <a:rPr lang="ru-RU" sz="1100" dirty="0" smtClean="0"/>
              <a:t>).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Алгоритм действий при выявлении признаков КПБ размещен на </a:t>
            </a:r>
            <a:r>
              <a:rPr lang="ru-RU" sz="1100" i="1" dirty="0" smtClean="0">
                <a:hlinkClick r:id="rId3"/>
              </a:rPr>
              <a:t>сетевом ресурсе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7369" y="1800755"/>
            <a:ext cx="12648982" cy="600164"/>
          </a:xfrm>
          <a:prstGeom prst="rect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7368" y="5285137"/>
            <a:ext cx="12622567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bg1"/>
                </a:solidFill>
                <a:latin typeface="Arial" charset="0"/>
              </a:rPr>
              <a:t>В </a:t>
            </a:r>
            <a:r>
              <a:rPr lang="ru-RU" sz="1200" b="1" dirty="0">
                <a:solidFill>
                  <a:schemeClr val="bg1"/>
                </a:solidFill>
                <a:latin typeface="Arial" charset="0"/>
              </a:rPr>
              <a:t>ПАО «СИБУР Холдинг» приняты следующие КПБ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7" name="Прямоугольник 46">
            <a:hlinkClick r:id="rId4" action="ppaction://hlinksldjump"/>
          </p:cNvPr>
          <p:cNvSpPr/>
          <p:nvPr/>
        </p:nvSpPr>
        <p:spPr bwMode="auto">
          <a:xfrm>
            <a:off x="1202975" y="5869743"/>
            <a:ext cx="10260000" cy="36377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 smtClean="0"/>
              <a:t>Сокрытие </a:t>
            </a:r>
            <a:r>
              <a:rPr lang="ru-RU" sz="1100" dirty="0"/>
              <a:t>информации о крупных, значительных и потенциально-опасных происшествиях</a:t>
            </a:r>
            <a:r>
              <a:rPr lang="ru-RU" sz="1100" dirty="0" smtClean="0"/>
              <a:t>.</a:t>
            </a:r>
          </a:p>
        </p:txBody>
      </p:sp>
      <p:sp>
        <p:nvSpPr>
          <p:cNvPr id="48" name="Прямоугольник 47">
            <a:hlinkClick r:id="rId5" action="ppaction://hlinksldjump"/>
          </p:cNvPr>
          <p:cNvSpPr/>
          <p:nvPr/>
        </p:nvSpPr>
        <p:spPr bwMode="auto">
          <a:xfrm>
            <a:off x="1202975" y="633607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Проведение работ повышенной опасности без </a:t>
            </a:r>
            <a:r>
              <a:rPr lang="ru-RU" sz="1100" dirty="0" smtClean="0"/>
              <a:t>наряда-допуска либо иного разрешительного документа, а также нарушение</a:t>
            </a:r>
            <a:r>
              <a:rPr lang="en-US" sz="1100" dirty="0" smtClean="0"/>
              <a:t> </a:t>
            </a:r>
            <a:r>
              <a:rPr lang="ru-RU" sz="1100" dirty="0" smtClean="0"/>
              <a:t>требований к их оформлению и проведению</a:t>
            </a:r>
            <a:endParaRPr lang="ru-RU" sz="1100" dirty="0"/>
          </a:p>
        </p:txBody>
      </p:sp>
      <p:sp>
        <p:nvSpPr>
          <p:cNvPr id="49" name="Прямоугольник 48">
            <a:hlinkClick r:id="rId6" action="ppaction://hlinksldjump"/>
          </p:cNvPr>
          <p:cNvSpPr/>
          <p:nvPr/>
        </p:nvSpPr>
        <p:spPr bwMode="auto">
          <a:xfrm>
            <a:off x="1202975" y="6806553"/>
            <a:ext cx="10260000" cy="47441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</a:r>
          </a:p>
        </p:txBody>
      </p:sp>
      <p:sp>
        <p:nvSpPr>
          <p:cNvPr id="50" name="Прямоугольник 49">
            <a:hlinkClick r:id="rId7" action="ppaction://hlinksldjump"/>
          </p:cNvPr>
          <p:cNvSpPr/>
          <p:nvPr/>
        </p:nvSpPr>
        <p:spPr bwMode="auto">
          <a:xfrm>
            <a:off x="1202975" y="7394408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Появление на территории предприятия в состоянии алкогольного, наркотического или иного токсического опьянения.</a:t>
            </a:r>
          </a:p>
        </p:txBody>
      </p:sp>
      <p:sp>
        <p:nvSpPr>
          <p:cNvPr id="51" name="Прямоугольник 50">
            <a:hlinkClick r:id="rId8" action="ppaction://hlinksldjump"/>
          </p:cNvPr>
          <p:cNvSpPr/>
          <p:nvPr/>
        </p:nvSpPr>
        <p:spPr bwMode="auto">
          <a:xfrm>
            <a:off x="1202975" y="786256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разрешения.</a:t>
            </a:r>
          </a:p>
        </p:txBody>
      </p:sp>
      <p:sp>
        <p:nvSpPr>
          <p:cNvPr id="52" name="Прямоугольник 51">
            <a:hlinkClick r:id="rId9" action="ppaction://hlinksldjump"/>
          </p:cNvPr>
          <p:cNvSpPr/>
          <p:nvPr/>
        </p:nvSpPr>
        <p:spPr bwMode="auto">
          <a:xfrm>
            <a:off x="1202975" y="8336984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Работа на высоте без применения средств коллективной защиты, принятых Предприятием, и средств индивидуальной защиты от падения.</a:t>
            </a: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-27715" y="5573295"/>
            <a:ext cx="12801599" cy="2711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accent6"/>
                </a:solidFill>
                <a:latin typeface="Arial" charset="0"/>
              </a:rPr>
              <a:t>Запрещается!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  <p:grpSp>
        <p:nvGrpSpPr>
          <p:cNvPr id="55" name="Группа 54"/>
          <p:cNvGrpSpPr>
            <a:grpSpLocks noChangeAspect="1"/>
          </p:cNvGrpSpPr>
          <p:nvPr/>
        </p:nvGrpSpPr>
        <p:grpSpPr>
          <a:xfrm>
            <a:off x="11313185" y="5988016"/>
            <a:ext cx="299580" cy="299580"/>
            <a:chOff x="4389849" y="1210292"/>
            <a:chExt cx="468000" cy="468000"/>
          </a:xfrm>
        </p:grpSpPr>
        <p:sp>
          <p:nvSpPr>
            <p:cNvPr id="56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57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1305481" y="6447776"/>
            <a:ext cx="299580" cy="299580"/>
            <a:chOff x="4389849" y="1210292"/>
            <a:chExt cx="468000" cy="468000"/>
          </a:xfrm>
        </p:grpSpPr>
        <p:sp>
          <p:nvSpPr>
            <p:cNvPr id="59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0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11305481" y="7005381"/>
            <a:ext cx="299580" cy="299580"/>
            <a:chOff x="4389849" y="1210292"/>
            <a:chExt cx="468000" cy="468000"/>
          </a:xfrm>
        </p:grpSpPr>
        <p:sp>
          <p:nvSpPr>
            <p:cNvPr id="62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3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11305481" y="7486339"/>
            <a:ext cx="299580" cy="299580"/>
            <a:chOff x="4389849" y="1210292"/>
            <a:chExt cx="468000" cy="468000"/>
          </a:xfrm>
        </p:grpSpPr>
        <p:sp>
          <p:nvSpPr>
            <p:cNvPr id="65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6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11305481" y="7999633"/>
            <a:ext cx="299580" cy="299580"/>
            <a:chOff x="4389849" y="1210292"/>
            <a:chExt cx="468000" cy="468000"/>
          </a:xfrm>
        </p:grpSpPr>
        <p:sp>
          <p:nvSpPr>
            <p:cNvPr id="68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9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11305481" y="8436280"/>
            <a:ext cx="299580" cy="299580"/>
            <a:chOff x="4389849" y="1210292"/>
            <a:chExt cx="468000" cy="468000"/>
          </a:xfrm>
        </p:grpSpPr>
        <p:sp>
          <p:nvSpPr>
            <p:cNvPr id="71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72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Прямоугольник 37"/>
          <p:cNvSpPr/>
          <p:nvPr/>
        </p:nvSpPr>
        <p:spPr>
          <a:xfrm>
            <a:off x="13210" y="1359065"/>
            <a:ext cx="12809325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 smtClean="0"/>
              <a:t>Ссылочные документы: СТП </a:t>
            </a:r>
            <a:r>
              <a:rPr lang="ru-RU" sz="1100" dirty="0" smtClean="0">
                <a:ea typeface="Calibri"/>
                <a:cs typeface="Times New Roman"/>
              </a:rPr>
              <a:t>СР/04-07-02/ПР01 «Порядок </a:t>
            </a:r>
            <a:r>
              <a:rPr lang="ru-RU" sz="1100" dirty="0">
                <a:ea typeface="Calibri"/>
                <a:cs typeface="Times New Roman"/>
              </a:rPr>
              <a:t>оповещения и внутреннего расследования </a:t>
            </a:r>
            <a:r>
              <a:rPr lang="ru-RU" sz="1100" dirty="0" smtClean="0">
                <a:ea typeface="Calibri"/>
                <a:cs typeface="Times New Roman"/>
              </a:rPr>
              <a:t>происшествий»</a:t>
            </a:r>
            <a:endParaRPr lang="ru-RU" sz="1100" i="1" dirty="0"/>
          </a:p>
        </p:txBody>
      </p:sp>
      <p:sp>
        <p:nvSpPr>
          <p:cNvPr id="42" name="Пятиугольник 41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</p:spTree>
    <p:extLst>
      <p:ext uri="{BB962C8B-B14F-4D97-AF65-F5344CB8AC3E}">
        <p14:creationId xmlns:p14="http://schemas.microsoft.com/office/powerpoint/2010/main" val="37652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ятиугольник 5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7" name="Пятиугольник 6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20290"/>
              </p:ext>
            </p:extLst>
          </p:nvPr>
        </p:nvGraphicFramePr>
        <p:xfrm>
          <a:off x="156411" y="1131888"/>
          <a:ext cx="12500809" cy="462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Сокрытие информации о крупных, значительных и потенциально-опасных происшествиях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крупных, значительных и потенциально опасных происшествий приведено в приложении №4 «Классификатор происшествий» к СТП «СР/04-07-02/ПР01 Порядок оповещения и внутреннего расследования происшествий»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оповещения о происшествии определены в Матрице оперативного информирования о происшествии и/или договорном документе с Контрагентом. </a:t>
                      </a: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Умышленное искажение информации, а также умышленная передача вышестоящему руководителю неполной информации о происшествии также является сокрытием.</a:t>
                      </a:r>
                      <a:endParaRPr lang="ru-RU" sz="12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своевременной медицинской помощи может привести к ухудшению здоровья пострадавшего и даже его смерти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действий по устранению последствий аварийной ситуации может привести к </a:t>
                      </a:r>
                      <a:r>
                        <a:rPr lang="ru-RU" sz="1200" b="0" strike="noStrike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травмированию</a:t>
                      </a:r>
                      <a:r>
                        <a:rPr lang="ru-RU" sz="1200" b="0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гибели людей или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 другому крупному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происшествию.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Может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произойти подобное происшествие, которое приведет к гибели людей, аварии или экологическому происшествию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6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778"/>
            <a:ext cx="883340" cy="88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41007"/>
              </p:ext>
            </p:extLst>
          </p:nvPr>
        </p:nvGraphicFramePr>
        <p:xfrm>
          <a:off x="156411" y="1116684"/>
          <a:ext cx="12500809" cy="755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759444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107877">
                  <a:extLst>
                    <a:ext uri="{9D8B030D-6E8A-4147-A177-3AD203B41FA5}">
                      <a16:colId xmlns:a16="http://schemas.microsoft.com/office/drawing/2014/main" val="2138716973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403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292538">
                <a:tc gridSpan="4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676559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работ повышенной опасности без наряда-допуска либо иного разрешительного документа, а также нарушение требований к их оформлению и проведению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должен быть определен перечень работ, выполняемых по наряду-допуску.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Для ряда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повышенной опасности, в случаях, предусмотренных законодательством РФ, а также локальными-нормативными актами УО и Предприятий ПАО «Сибур-Холдинг», оформляются иные разрешительные документы, при наличии которых допускается проведение работ. Иные разрешительные документы включают: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учета газоопасных работ, проводимых без наряда-допуска;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на производство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мероприятий по эвакуации и спасению работников при возникновении аварийной ситуации и при проведении спасательных работ (при работах на высоте, в ограниченных и замкнутых пространствах); 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(ППР) на выполнение строительно-монтажных и специальных строительных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технологическая карта на производство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Схема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строповки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Разрешение на производство земляных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Распоряжение для работ в электроустановках;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работ, выполняемых в порядке текущей эксплуатации (в действующих электроустановках);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постоянных мест проведения огневых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Акт приемки и осмотра лесов и подмостей;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приема (приемки) и осмотра лесов и подмостей.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Отсутствие записи в разрешительном документе (включая наряд-допуск и документы в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п.п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 2А-2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требуемых подписей; неверное указание позиции оборудования либо места работ; фактических способов выполнения работ; а также отсутствие требований, указанных в п. 4А-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4G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 относится к нарушению требований к оформлению наряда-допуска либо иного разрешительного документа.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Нарушением настоящего КПБ является нарушение следующих требований при проведении работ повышенной опасности: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своевременно проводить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документировать результаты анализа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газовоздушной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среды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проведении газоопасных работ, работ в ограниченных и замкнутых пространствах, огневых/пожароопасных работ;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правильно применять соответствующие средства индивидуальной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органов дыхания при проведении газоопасных работ, работ в ограниченных и замкнутых пространствах;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наличия требуемого количества наблюдающих с правильным применением всех спасательных средств;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изолировать источники энергии, а именно технологические среды/вещества, вспомогательные среды (пар, вода, технологический воздух, азот), электричество. Под изоляцией источников энергии понимается установка заглушек, видимые разрывы, обесточивание и обездвиживание движущихся и вращающихся частей оборудования;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нахождения под грузом (в зоне возможного падения груза);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правильно применять защитный щиток при проведении работ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угло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-шлифовальной машиной; О необходимости  правильно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применять электрозащитные средства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проведении работ в электроустановках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производства земляных работ, связанных с нахождением работников в котлованах, траншеях и выемках 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нарушением требований к крутизне откосов без креплений, а также с нарушением требований к установке и надежности креплений.</a:t>
                      </a:r>
                    </a:p>
                  </a:txBody>
                  <a:tcPr marL="45720" marR="45720" marT="90000" marB="90000"/>
                </a:tc>
                <a:tc hMerge="1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825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93972"/>
              </p:ext>
            </p:extLst>
          </p:nvPr>
        </p:nvGraphicFramePr>
        <p:xfrm>
          <a:off x="156411" y="1127126"/>
          <a:ext cx="12500809" cy="77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276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должны быть определены перечень / перечни :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сигнализации, блокировок, автоматического контроля и регулирования, дистанционного управления технологическим процессом или отдельными агрегатами,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противоаварийной автоматической защиты, предупреждающих возникновение аварийной ситуации при отклонении от предусмотренных регламентом предельно допустимых значений параметров процесса во всех режимах работы и обеспечивающие безопасную остановку или перевод процесса в безопасное состояние по заданной программе,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средств автоматики, используемых по плану мероприятий по локализации и ликвидации последствий аварий на опасных производственных объектах,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автоматической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противопожарной защиты,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элементов и средств локальных систем оповещения, громко говорящей связи, структурированных систем мониторинга и управления инженерными системами зданий и сооружений,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комплексного диагностического мониторинга, непрерывного неразрушающего контроля.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Руководители подразделений несут ответственность за полноту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перечней систем, эксплуатируемых подразделением.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 Предприятии приказом должны быть определены ответственные за содержание в исправном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состоянии и функционирование в автоматическом режиме (там, где таковой применим) перечисленных систем.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Соответствующие письменные разрешения на отключение обозначенных систем могут выдаваться главным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инженером / первым заместителем генерального директора – главным инженером / руководителем технической службы. в зависимости от организационной структуры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Руководители подразделений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несут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ответственность 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выявление случаев несанкционированного отключения или нарушения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целостности указанных систем. Руководители подразделений самостоятельно формируют систему внутреннего самоконтроля и выявления указанных случаев.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Дополнительными примерами, подпадающими под данное правило могут являться: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ограждающие конструкции вращающихся частей оборудования, кожухи на станочном оборудовании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ручном электроинструменте, концевые выключатели / датчики / устройства, предназначенные для остановки оборудования при открывании дверей, проникновении работников в зону действия опасных и вредных факторов работающего оборудования, а также иных у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стройств обеспечения безопасности, предусмотренных заводом-изготовителем и/или проектной документацией.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отключение автоматического пуска систем пожарного тушения при открывании дверей на время более 3 минут, ворот на время более 10 минут без письменного разрешения.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внесение конструктивных изменений (дезактивация, выведение из строя, изменение) в системы блокировок, противоаварийной автоматической защиты, технологических защит, системы автоматического пожаротушения без соответствующих проектных решений или письменного решения технического комитета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 отключением или нарушением целостности блокировок и устройств обеспечения безопасности также понимается открытие запертых дверей, защитных шторок, замков ручных органов управления и иных средств защиты</a:t>
                      </a:r>
                      <a:r>
                        <a:rPr lang="en-US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 также оставление их незапертыми, в случае, если их запирание предусмотрено нормативными актами либо разрешительными документами.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4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2661"/>
            <a:ext cx="883340" cy="88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71755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Появление на территории предприятия в состоянии алкогольного, наркотического или иного токсического опьянения.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81 Трудового Кодекса РФ: Трудовой договор может быть расторгнут работодателем в случаях: … появления работника на работе (на своем рабочем месте, либо на территории организации - работодателя или объекта, где по поручению работодателя работник должен выполнять трудовую функцию) в состоянии алкогольного, наркотического или иного токсического опьянения).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Работник, находящийся в состоянии опьянения, несет потенциальную опасность для себя, других работников, а также для Предприятия в целом.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Человек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управляющий автотранспортом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 техникой или технологических процессом в состоянии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опьянения, может стать причиной несчастного случая,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аварии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влекущих за собой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последствия для своего здоровья и окружающих различной степени тяжести,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вплоть до летальных исходов.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7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452864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70510" indent="-228600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УО либо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10 Закона N 15-ФЗ «Об охране здоровья граждан от воздействия окружающего табачного дыма и последствий потребления табака»» предоставляет индивидуальным предпринимателям и юридическим лицам право устанавливать запрет курения табака на территориях и в помещениях, используемых для осуществления своей деятельности).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производственной зоне возможно выделение взрывопожароопасных веществ. Зажженная сигарета или открытый огонь могут привести к  пожару или взрыву.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Пожары на производстве ежегодно уносят жизни людей и причиняют огромный материальный ущерб имуществу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предприятий.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Использование электронных сигарет и их аналогов (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вэйпы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нагреватели табака и т.п.) вне специально отведенных мест для курения приравнивается к курению и является нарушением КПБ.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1" y="76127"/>
            <a:ext cx="889874" cy="889874"/>
          </a:xfrm>
          <a:prstGeom prst="ellipse">
            <a:avLst/>
          </a:prstGeom>
        </p:spPr>
      </p:pic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6823"/>
              </p:ext>
            </p:extLst>
          </p:nvPr>
        </p:nvGraphicFramePr>
        <p:xfrm>
          <a:off x="156411" y="1131888"/>
          <a:ext cx="12500809" cy="640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Работа на высоте без применения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средств коллективной защиты, принятых Предприятием, и средств индивидуальной защиты от падения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0000" marB="90000" anchor="ctr"/>
                </a:tc>
                <a:tc>
                  <a:txBody>
                    <a:bodyPr/>
                    <a:lstStyle/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приказом должны быть назначены лица ответственные за организацию и безопасное производство работ на высоте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Работники, выполняющие работы на высоте, должны иметь квалификацию, соответствующую характеру выполняемых работ.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коллективной защиты (СКЗ) - страховочные канаты,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в том числе средства для подъема/спуска работников на высоту к рабочим местам.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 средствам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относятся леса, передвижные или стационарные, подъемные вышки, люльки, лестницы, стремянки и т.п.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Лестницы и стремянки должны быть проинспектированы уполномоченным работником и иметь соответствующую маркировку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 монтажа перед первым использованием,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осматриваются и принимаются в работу лицом, назначенным приказом ответственным за безопасную</a:t>
                      </a:r>
                      <a:r>
                        <a:rPr lang="ru-RU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организацию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на высоте.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индивидуальной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(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СИЗ)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 падения –</a:t>
                      </a: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средства, предназначенные для удержания работника в месте закрепления таким образом, что падение с высоты либо предотвращается, либо безопасно останавливается. К применению разрешаются  только сертифицированные СИЗ от падения.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от падения с высоты, состоят из страховочной привязи и соединительно-амортизирующей подсистемы, присоединяемой для страховки к анкерному устройству;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для защиты от падения должны быть осмотрены ответственным лицом перед применением.</a:t>
                      </a:r>
                    </a:p>
                  </a:txBody>
                  <a:tcPr marL="68580" marR="68580" marT="90000" marB="9000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18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12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95"/>
      </a:hlink>
      <a:folHlink>
        <a:srgbClr val="008C95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5B72517F-AA38-47A4-932C-FA668E096836}" vid="{07E21B4A-3649-473F-ADBF-387E80862A45}"/>
    </a:ext>
  </a:extLst>
</a:theme>
</file>

<file path=ppt/theme/theme2.xml><?xml version="1.0" encoding="utf-8"?>
<a:theme xmlns:a="http://schemas.openxmlformats.org/drawingml/2006/main" name="Обложки разделов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7B83130-DE68-4CA1-95EB-2442DD47DB32}"/>
    </a:ext>
  </a:extLst>
</a:theme>
</file>

<file path=ppt/theme/theme3.xml><?xml version="1.0" encoding="utf-8"?>
<a:theme xmlns:a="http://schemas.openxmlformats.org/drawingml/2006/main" name="Коллажи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1148018-2C53-40A7-BFBE-D7ECC5407A4A}"/>
    </a:ext>
  </a:extLst>
</a:theme>
</file>

<file path=ppt/theme/theme4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F845C98A-4E43-4E5E-BFF6-99D3EF316209}"/>
    </a:ext>
  </a:extLst>
</a:theme>
</file>

<file path=ppt/theme/theme5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2455C501-D363-4A65-A072-FBA95366F13F}"/>
    </a:ext>
  </a:extLst>
</a:theme>
</file>

<file path=ppt/theme/theme6.xml><?xml version="1.0" encoding="utf-8"?>
<a:theme xmlns:a="http://schemas.openxmlformats.org/drawingml/2006/main" name="Буллит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15C9956A-3952-4E3C-8C19-320BBFA043C4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55DF84-B034-4E60-8A9F-FE26D4E6705C}">
  <ds:schemaRefs>
    <ds:schemaRef ds:uri="7bda88f5-81ee-4ce0-acd0-0fc58edecc9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b0c9865-9e5f-4a19-8def-db8deaed8a57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3066</TotalTime>
  <Words>2475</Words>
  <Application>Microsoft Office PowerPoint</Application>
  <PresentationFormat>A3 (297x420 мм)</PresentationFormat>
  <Paragraphs>158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1" baseType="lpstr">
      <vt:lpstr>Arial</vt:lpstr>
      <vt:lpstr>Arial Narrow</vt:lpstr>
      <vt:lpstr>Calibri</vt:lpstr>
      <vt:lpstr>Roboto</vt:lpstr>
      <vt:lpstr>Symbol</vt:lpstr>
      <vt:lpstr>Times New Roman</vt:lpstr>
      <vt:lpstr>Wingdings</vt:lpstr>
      <vt:lpstr>Default Theme</vt:lpstr>
      <vt:lpstr>Обложки разделов</vt:lpstr>
      <vt:lpstr>Коллажи</vt:lpstr>
      <vt:lpstr>Базовые слайды</vt:lpstr>
      <vt:lpstr>Финальные слайды</vt:lpstr>
      <vt:lpstr>Буллиты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Исаков Александр Владимирович</dc:creator>
  <cp:lastModifiedBy>Кульмаметьева Римма Маратовна</cp:lastModifiedBy>
  <cp:revision>64</cp:revision>
  <dcterms:created xsi:type="dcterms:W3CDTF">2022-09-20T14:02:18Z</dcterms:created>
  <dcterms:modified xsi:type="dcterms:W3CDTF">2022-12-28T08:30:25Z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