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76863" cy="7169150" type="B5ISO"/>
  <p:notesSz cx="6807200" cy="9939338"/>
  <p:custDataLst>
    <p:tags r:id="rId3"/>
  </p:custDataLst>
  <p:defaultTextStyle>
    <a:defPPr>
      <a:defRPr lang="ru-RU"/>
    </a:defPPr>
    <a:lvl1pPr marL="0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8445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6890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533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3779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9222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50669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09114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67558" algn="l" defTabSz="7168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9">
          <p15:clr>
            <a:srgbClr val="A4A3A4"/>
          </p15:clr>
        </p15:guide>
        <p15:guide id="2" pos="16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136" autoAdjust="0"/>
  </p:normalViewPr>
  <p:slideViewPr>
    <p:cSldViewPr>
      <p:cViewPr varScale="1">
        <p:scale>
          <a:sx n="81" d="100"/>
          <a:sy n="81" d="100"/>
        </p:scale>
        <p:origin x="1560" y="90"/>
      </p:cViewPr>
      <p:guideLst>
        <p:guide orient="horz" pos="2259"/>
        <p:guide pos="16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04356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3265" y="2227085"/>
            <a:ext cx="4570334" cy="15367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6530" y="4062519"/>
            <a:ext cx="3763804" cy="18321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8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5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09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70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79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923670" y="383350"/>
            <a:ext cx="907346" cy="81549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1634" y="383350"/>
            <a:ext cx="2632423" cy="81549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5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9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735" y="4606844"/>
            <a:ext cx="4570334" cy="1423873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4735" y="3038594"/>
            <a:ext cx="4570334" cy="1568251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84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83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1633" y="2230404"/>
            <a:ext cx="1769884" cy="630785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61133" y="2230404"/>
            <a:ext cx="1769884" cy="630785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2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844" y="287098"/>
            <a:ext cx="4839177" cy="119485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8844" y="1604763"/>
            <a:ext cx="2375715" cy="66878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445" indent="0">
              <a:buNone/>
              <a:defRPr sz="1600" b="1"/>
            </a:lvl2pPr>
            <a:lvl3pPr marL="716890" indent="0">
              <a:buNone/>
              <a:defRPr sz="1400" b="1"/>
            </a:lvl3pPr>
            <a:lvl4pPr marL="1075334" indent="0">
              <a:buNone/>
              <a:defRPr sz="1200" b="1"/>
            </a:lvl4pPr>
            <a:lvl5pPr marL="1433779" indent="0">
              <a:buNone/>
              <a:defRPr sz="1200" b="1"/>
            </a:lvl5pPr>
            <a:lvl6pPr marL="1792224" indent="0">
              <a:buNone/>
              <a:defRPr sz="1200" b="1"/>
            </a:lvl6pPr>
            <a:lvl7pPr marL="2150669" indent="0">
              <a:buNone/>
              <a:defRPr sz="1200" b="1"/>
            </a:lvl7pPr>
            <a:lvl8pPr marL="2509114" indent="0">
              <a:buNone/>
              <a:defRPr sz="1200" b="1"/>
            </a:lvl8pPr>
            <a:lvl9pPr marL="2867558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8844" y="2273549"/>
            <a:ext cx="2375715" cy="413056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731373" y="1604763"/>
            <a:ext cx="2376648" cy="66878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8445" indent="0">
              <a:buNone/>
              <a:defRPr sz="1600" b="1"/>
            </a:lvl2pPr>
            <a:lvl3pPr marL="716890" indent="0">
              <a:buNone/>
              <a:defRPr sz="1400" b="1"/>
            </a:lvl3pPr>
            <a:lvl4pPr marL="1075334" indent="0">
              <a:buNone/>
              <a:defRPr sz="1200" b="1"/>
            </a:lvl4pPr>
            <a:lvl5pPr marL="1433779" indent="0">
              <a:buNone/>
              <a:defRPr sz="1200" b="1"/>
            </a:lvl5pPr>
            <a:lvl6pPr marL="1792224" indent="0">
              <a:buNone/>
              <a:defRPr sz="1200" b="1"/>
            </a:lvl6pPr>
            <a:lvl7pPr marL="2150669" indent="0">
              <a:buNone/>
              <a:defRPr sz="1200" b="1"/>
            </a:lvl7pPr>
            <a:lvl8pPr marL="2509114" indent="0">
              <a:buNone/>
              <a:defRPr sz="1200" b="1"/>
            </a:lvl8pPr>
            <a:lvl9pPr marL="2867558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731373" y="2273549"/>
            <a:ext cx="2376648" cy="413056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92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76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565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845" y="285440"/>
            <a:ext cx="1768951" cy="121477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2204" y="285440"/>
            <a:ext cx="3005816" cy="611867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8845" y="1500212"/>
            <a:ext cx="1768951" cy="4903898"/>
          </a:xfrm>
        </p:spPr>
        <p:txBody>
          <a:bodyPr/>
          <a:lstStyle>
            <a:lvl1pPr marL="0" indent="0">
              <a:buNone/>
              <a:defRPr sz="1100"/>
            </a:lvl1pPr>
            <a:lvl2pPr marL="358445" indent="0">
              <a:buNone/>
              <a:defRPr sz="1000"/>
            </a:lvl2pPr>
            <a:lvl3pPr marL="716890" indent="0">
              <a:buNone/>
              <a:defRPr sz="800"/>
            </a:lvl3pPr>
            <a:lvl4pPr marL="1075334" indent="0">
              <a:buNone/>
              <a:defRPr sz="700"/>
            </a:lvl4pPr>
            <a:lvl5pPr marL="1433779" indent="0">
              <a:buNone/>
              <a:defRPr sz="700"/>
            </a:lvl5pPr>
            <a:lvl6pPr marL="1792224" indent="0">
              <a:buNone/>
              <a:defRPr sz="700"/>
            </a:lvl6pPr>
            <a:lvl7pPr marL="2150669" indent="0">
              <a:buNone/>
              <a:defRPr sz="700"/>
            </a:lvl7pPr>
            <a:lvl8pPr marL="2509114" indent="0">
              <a:buNone/>
              <a:defRPr sz="700"/>
            </a:lvl8pPr>
            <a:lvl9pPr marL="2867558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4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902" y="5018406"/>
            <a:ext cx="3226118" cy="592451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53902" y="640576"/>
            <a:ext cx="3226118" cy="4301490"/>
          </a:xfrm>
        </p:spPr>
        <p:txBody>
          <a:bodyPr/>
          <a:lstStyle>
            <a:lvl1pPr marL="0" indent="0">
              <a:buNone/>
              <a:defRPr sz="2500"/>
            </a:lvl1pPr>
            <a:lvl2pPr marL="358445" indent="0">
              <a:buNone/>
              <a:defRPr sz="2200"/>
            </a:lvl2pPr>
            <a:lvl3pPr marL="716890" indent="0">
              <a:buNone/>
              <a:defRPr sz="1900"/>
            </a:lvl3pPr>
            <a:lvl4pPr marL="1075334" indent="0">
              <a:buNone/>
              <a:defRPr sz="1600"/>
            </a:lvl4pPr>
            <a:lvl5pPr marL="1433779" indent="0">
              <a:buNone/>
              <a:defRPr sz="1600"/>
            </a:lvl5pPr>
            <a:lvl6pPr marL="1792224" indent="0">
              <a:buNone/>
              <a:defRPr sz="1600"/>
            </a:lvl6pPr>
            <a:lvl7pPr marL="2150669" indent="0">
              <a:buNone/>
              <a:defRPr sz="1600"/>
            </a:lvl7pPr>
            <a:lvl8pPr marL="2509114" indent="0">
              <a:buNone/>
              <a:defRPr sz="1600"/>
            </a:lvl8pPr>
            <a:lvl9pPr marL="2867558" indent="0">
              <a:buNone/>
              <a:defRPr sz="16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53902" y="5610858"/>
            <a:ext cx="3226118" cy="841379"/>
          </a:xfrm>
        </p:spPr>
        <p:txBody>
          <a:bodyPr/>
          <a:lstStyle>
            <a:lvl1pPr marL="0" indent="0">
              <a:buNone/>
              <a:defRPr sz="1100"/>
            </a:lvl1pPr>
            <a:lvl2pPr marL="358445" indent="0">
              <a:buNone/>
              <a:defRPr sz="1000"/>
            </a:lvl2pPr>
            <a:lvl3pPr marL="716890" indent="0">
              <a:buNone/>
              <a:defRPr sz="800"/>
            </a:lvl3pPr>
            <a:lvl4pPr marL="1075334" indent="0">
              <a:buNone/>
              <a:defRPr sz="700"/>
            </a:lvl4pPr>
            <a:lvl5pPr marL="1433779" indent="0">
              <a:buNone/>
              <a:defRPr sz="700"/>
            </a:lvl5pPr>
            <a:lvl6pPr marL="1792224" indent="0">
              <a:buNone/>
              <a:defRPr sz="700"/>
            </a:lvl6pPr>
            <a:lvl7pPr marL="2150669" indent="0">
              <a:buNone/>
              <a:defRPr sz="700"/>
            </a:lvl7pPr>
            <a:lvl8pPr marL="2509114" indent="0">
              <a:buNone/>
              <a:defRPr sz="700"/>
            </a:lvl8pPr>
            <a:lvl9pPr marL="2867558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61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59911928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think-cell Slide" r:id="rId15" imgW="360" imgH="360" progId="TCLayout.ActiveDocument.1">
                  <p:embed/>
                </p:oleObj>
              </mc:Choice>
              <mc:Fallback>
                <p:oleObj name="think-cell Slide" r:id="rId15" imgW="360" imgH="360" progId="TCLayout.ActiveDocument.1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844" y="287098"/>
            <a:ext cx="4839177" cy="1194859"/>
          </a:xfrm>
          <a:prstGeom prst="rect">
            <a:avLst/>
          </a:prstGeom>
        </p:spPr>
        <p:txBody>
          <a:bodyPr vert="horz" lIns="71689" tIns="35844" rIns="71689" bIns="3584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8844" y="1672804"/>
            <a:ext cx="4839177" cy="4731308"/>
          </a:xfrm>
          <a:prstGeom prst="rect">
            <a:avLst/>
          </a:prstGeom>
        </p:spPr>
        <p:txBody>
          <a:bodyPr vert="horz" lIns="71689" tIns="35844" rIns="71689" bIns="3584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68844" y="6644741"/>
            <a:ext cx="1254601" cy="381691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C2086-C831-414F-8850-AFA4842BDD4A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837096" y="6644741"/>
            <a:ext cx="1702673" cy="381691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853420" y="6644741"/>
            <a:ext cx="1254601" cy="381691"/>
          </a:xfrm>
          <a:prstGeom prst="rect">
            <a:avLst/>
          </a:prstGeom>
        </p:spPr>
        <p:txBody>
          <a:bodyPr vert="horz" lIns="71689" tIns="35844" rIns="71689" bIns="35844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429F8-5487-4C6B-80BE-39A698384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4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16890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834" indent="-268834" algn="l" defTabSz="716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2473" indent="-224028" algn="l" defTabSz="716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jpe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1965733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Рисунок 19" descr="РАМКА-лого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4522" y="62937"/>
            <a:ext cx="5342341" cy="7092303"/>
          </a:xfrm>
          <a:prstGeom prst="rect">
            <a:avLst/>
          </a:prstGeom>
        </p:spPr>
      </p:pic>
      <p:sp useBgFill="1">
        <p:nvSpPr>
          <p:cNvPr id="4" name="Rectangle 3"/>
          <p:cNvSpPr>
            <a:spLocks noChangeArrowheads="1"/>
          </p:cNvSpPr>
          <p:nvPr/>
        </p:nvSpPr>
        <p:spPr bwMode="auto">
          <a:xfrm>
            <a:off x="213596" y="990462"/>
            <a:ext cx="4989516" cy="116955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 Narrow" pitchFamily="34" charset="0"/>
              </a:rPr>
              <a:t>С ……… в корпусе …. цеха </a:t>
            </a:r>
            <a:r>
              <a:rPr lang="ru-RU" altLang="ru-RU" b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 Narrow" pitchFamily="34" charset="0"/>
              </a:rPr>
              <a:t>№…... </a:t>
            </a:r>
            <a:r>
              <a:rPr lang="ru-RU" alt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 Narrow" pitchFamily="34" charset="0"/>
              </a:rPr>
              <a:t>завода ….. проводятся аварийно-восстановительные работы,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5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 где проводятся работы </a:t>
            </a:r>
            <a:r>
              <a:rPr lang="ru-RU" sz="105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05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демонтажу металлоконструкций (и пр.) и монтажу производственного оборудования.</a:t>
            </a:r>
            <a:endParaRPr lang="ru-RU" sz="1050" b="1" dirty="0"/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1050" b="1" dirty="0" smtClean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83542" y="4414418"/>
            <a:ext cx="367200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indent="85725" algn="ctr" defTabSz="914400" eaLnBrk="0" hangingPunct="0"/>
            <a:r>
              <a:rPr lang="ru-RU" altLang="ru-RU" sz="1100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При посещении корпуса </a:t>
            </a:r>
            <a:r>
              <a:rPr lang="ru-RU" altLang="ru-RU" sz="1100" dirty="0" err="1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тит</a:t>
            </a:r>
            <a:r>
              <a:rPr lang="ru-RU" altLang="ru-RU" sz="1100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. …. </a:t>
            </a:r>
            <a:r>
              <a:rPr lang="ru-RU" altLang="ru-RU" sz="1100" b="1" u="sng" dirty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обязательно </a:t>
            </a:r>
            <a:r>
              <a:rPr lang="ru-RU" altLang="ru-RU" sz="1100" b="1" u="sng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внести запись в журнал </a:t>
            </a:r>
            <a:r>
              <a:rPr lang="ru-RU" altLang="ru-RU" sz="1100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о должности, ФИО работника, времени входа и выхода в помещении (размещен у входной группы производственного помещения). </a:t>
            </a:r>
          </a:p>
          <a:p>
            <a:pPr lvl="0" algn="ctr" defTabSz="914400" eaLnBrk="0" hangingPunct="0"/>
            <a:r>
              <a:rPr lang="ru-RU" altLang="ru-RU" sz="1100" u="sng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 Narrow" pitchFamily="34" charset="0"/>
              </a:rPr>
              <a:t> </a:t>
            </a:r>
            <a:endParaRPr lang="ru-RU" altLang="ru-RU" sz="1100" u="sng" dirty="0">
              <a:solidFill>
                <a:schemeClr val="accent1">
                  <a:lumMod val="50000"/>
                </a:schemeClr>
              </a:solidFill>
              <a:ea typeface="Times New Roman" pitchFamily="18" charset="0"/>
              <a:cs typeface="Arial Narrow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31588" y="6363524"/>
            <a:ext cx="42793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 Narrow" pitchFamily="34" charset="0"/>
              </a:rPr>
              <a:t>Будьте внимательны и осторожны!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6183" y="76848"/>
            <a:ext cx="12923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 Narrow" pitchFamily="34" charset="0"/>
              </a:rPr>
              <a:t>ВНИМАНИЕ!</a:t>
            </a:r>
            <a:endParaRPr lang="ru-RU" altLang="ru-RU" sz="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https://push-school1.edumsko.ru/uploads/3000/2790/section/188622/kontrol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10"/>
          <a:stretch/>
        </p:blipFill>
        <p:spPr bwMode="auto">
          <a:xfrm>
            <a:off x="0" y="4086772"/>
            <a:ext cx="1583542" cy="227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guktver.ru/assets/uploads/images/temp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1" r="26577"/>
          <a:stretch/>
        </p:blipFill>
        <p:spPr bwMode="auto">
          <a:xfrm flipH="1">
            <a:off x="39756" y="1765284"/>
            <a:ext cx="568984" cy="103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08740" y="2257268"/>
            <a:ext cx="4655349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Места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проведения работ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обозначены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предупреждающими знаками, информационными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табличками.</a:t>
            </a:r>
          </a:p>
          <a:p>
            <a:pPr lvl="0" algn="ctr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12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Каждый руководитель Предприятия, ДЗО </a:t>
            </a:r>
            <a:r>
              <a:rPr lang="ru-RU" altLang="ru-RU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подрядных организаций обязаны </a:t>
            </a:r>
            <a:r>
              <a:rPr lang="ru-RU" altLang="ru-RU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обеспечить доведение </a:t>
            </a:r>
            <a:r>
              <a:rPr lang="ru-RU" alt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информации о местах проведения работ повышенной опасности, исключить риски при совмещении работ. </a:t>
            </a:r>
          </a:p>
          <a:p>
            <a:pPr lvl="0" algn="ctr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12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о проводимых работах отражена на стенде визуализации (напротив кабинета начальника смены </a:t>
            </a:r>
            <a:r>
              <a:rPr lang="ru-RU" altLang="ru-RU" sz="1200" b="1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тит</a:t>
            </a:r>
            <a:r>
              <a:rPr lang="ru-RU" alt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….. цеха №…..). </a:t>
            </a:r>
            <a:endParaRPr lang="ru-RU" altLang="ru-RU" sz="1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583542" y="4304655"/>
            <a:ext cx="3481153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135663" y="100439"/>
            <a:ext cx="217880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 № </a:t>
            </a:r>
            <a:r>
              <a:rPr lang="ru-RU" altLang="ru-RU" sz="105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altLang="ru-RU" sz="10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altLang="ru-RU" sz="105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ОИ-НКНХ-136</a:t>
            </a:r>
            <a:endParaRPr kumimoji="0" lang="ru-RU" altLang="ru-RU" sz="60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97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129</Words>
  <Application>Microsoft Office PowerPoint</Application>
  <PresentationFormat>B5 (ISO) (176x250 мм)</PresentationFormat>
  <Paragraphs>13</Paragraphs>
  <Slides>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Times New Roman</vt:lpstr>
      <vt:lpstr>Тема Office</vt:lpstr>
      <vt:lpstr>think-cell Slide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штрафных санкций за нарушение                          требований ОТ и ПБ</dc:title>
  <dc:creator>Ломовицкий Максим Владимирович</dc:creator>
  <cp:lastModifiedBy>Моисеева Ирина Евгеньевна</cp:lastModifiedBy>
  <cp:revision>129</cp:revision>
  <cp:lastPrinted>2018-08-29T05:32:36Z</cp:lastPrinted>
  <dcterms:created xsi:type="dcterms:W3CDTF">2015-09-03T06:56:26Z</dcterms:created>
  <dcterms:modified xsi:type="dcterms:W3CDTF">2023-08-17T10:53:03Z</dcterms:modified>
</cp:coreProperties>
</file>