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376863" cy="7169150" type="B5ISO"/>
  <p:notesSz cx="6807200" cy="9939338"/>
  <p:custDataLst>
    <p:tags r:id="rId3"/>
  </p:custDataLst>
  <p:defaultTextStyle>
    <a:defPPr>
      <a:defRPr lang="ru-RU"/>
    </a:defPPr>
    <a:lvl1pPr marL="0" algn="l" defTabSz="71689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58445" algn="l" defTabSz="71689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716890" algn="l" defTabSz="71689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075334" algn="l" defTabSz="71689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433779" algn="l" defTabSz="71689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792224" algn="l" defTabSz="71689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150669" algn="l" defTabSz="71689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509114" algn="l" defTabSz="71689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867558" algn="l" defTabSz="71689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59">
          <p15:clr>
            <a:srgbClr val="A4A3A4"/>
          </p15:clr>
        </p15:guide>
        <p15:guide id="2" pos="169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999"/>
    <a:srgbClr val="0080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94136" autoAdjust="0"/>
  </p:normalViewPr>
  <p:slideViewPr>
    <p:cSldViewPr>
      <p:cViewPr varScale="1">
        <p:scale>
          <a:sx n="81" d="100"/>
          <a:sy n="81" d="100"/>
        </p:scale>
        <p:origin x="1560" y="90"/>
      </p:cViewPr>
      <p:guideLst>
        <p:guide orient="horz" pos="2259"/>
        <p:guide pos="16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media/image2.jpeg>
</file>

<file path=ppt/media/image3.jpeg>
</file>

<file path=ppt/media/image4.jpe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3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2.bin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Объект 6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330435676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72" name="think-cell Slide" r:id="rId4" imgW="360" imgH="360" progId="TCLayout.ActiveDocument.1">
                  <p:embed/>
                </p:oleObj>
              </mc:Choice>
              <mc:Fallback>
                <p:oleObj name="think-cell Slide" r:id="rId4" imgW="360" imgH="360" progId="TCLayout.ActiveDocument.1">
                  <p:embed/>
                  <p:pic>
                    <p:nvPicPr>
                      <p:cNvPr id="0" name="Picture 1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03265" y="2227085"/>
            <a:ext cx="4570334" cy="153672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06530" y="4062519"/>
            <a:ext cx="3763804" cy="183211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5844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168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753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4337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922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1506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5091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8675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27021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927923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2923670" y="383350"/>
            <a:ext cx="907346" cy="8154909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201634" y="383350"/>
            <a:ext cx="2632423" cy="815490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247539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33698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4735" y="4606844"/>
            <a:ext cx="4570334" cy="1423873"/>
          </a:xfrm>
        </p:spPr>
        <p:txBody>
          <a:bodyPr anchor="t"/>
          <a:lstStyle>
            <a:lvl1pPr algn="l">
              <a:defRPr sz="31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24735" y="3038594"/>
            <a:ext cx="4570334" cy="1568251"/>
          </a:xfrm>
        </p:spPr>
        <p:txBody>
          <a:bodyPr anchor="b"/>
          <a:lstStyle>
            <a:lvl1pPr marL="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1pPr>
            <a:lvl2pPr marL="35844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71689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7533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433779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79222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150669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50911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86755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68365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201633" y="2230404"/>
            <a:ext cx="1769884" cy="6307857"/>
          </a:xfrm>
        </p:spPr>
        <p:txBody>
          <a:bodyPr/>
          <a:lstStyle>
            <a:lvl1pPr>
              <a:defRPr sz="22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2061133" y="2230404"/>
            <a:ext cx="1769884" cy="6307857"/>
          </a:xfrm>
        </p:spPr>
        <p:txBody>
          <a:bodyPr/>
          <a:lstStyle>
            <a:lvl1pPr>
              <a:defRPr sz="22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457212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8844" y="287098"/>
            <a:ext cx="4839177" cy="1194859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68844" y="1604763"/>
            <a:ext cx="2375715" cy="668788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58445" indent="0">
              <a:buNone/>
              <a:defRPr sz="1600" b="1"/>
            </a:lvl2pPr>
            <a:lvl3pPr marL="716890" indent="0">
              <a:buNone/>
              <a:defRPr sz="1400" b="1"/>
            </a:lvl3pPr>
            <a:lvl4pPr marL="1075334" indent="0">
              <a:buNone/>
              <a:defRPr sz="1200" b="1"/>
            </a:lvl4pPr>
            <a:lvl5pPr marL="1433779" indent="0">
              <a:buNone/>
              <a:defRPr sz="1200" b="1"/>
            </a:lvl5pPr>
            <a:lvl6pPr marL="1792224" indent="0">
              <a:buNone/>
              <a:defRPr sz="1200" b="1"/>
            </a:lvl6pPr>
            <a:lvl7pPr marL="2150669" indent="0">
              <a:buNone/>
              <a:defRPr sz="1200" b="1"/>
            </a:lvl7pPr>
            <a:lvl8pPr marL="2509114" indent="0">
              <a:buNone/>
              <a:defRPr sz="1200" b="1"/>
            </a:lvl8pPr>
            <a:lvl9pPr marL="2867558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268844" y="2273549"/>
            <a:ext cx="2375715" cy="4130560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2731373" y="1604763"/>
            <a:ext cx="2376648" cy="668788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58445" indent="0">
              <a:buNone/>
              <a:defRPr sz="1600" b="1"/>
            </a:lvl2pPr>
            <a:lvl3pPr marL="716890" indent="0">
              <a:buNone/>
              <a:defRPr sz="1400" b="1"/>
            </a:lvl3pPr>
            <a:lvl4pPr marL="1075334" indent="0">
              <a:buNone/>
              <a:defRPr sz="1200" b="1"/>
            </a:lvl4pPr>
            <a:lvl5pPr marL="1433779" indent="0">
              <a:buNone/>
              <a:defRPr sz="1200" b="1"/>
            </a:lvl5pPr>
            <a:lvl6pPr marL="1792224" indent="0">
              <a:buNone/>
              <a:defRPr sz="1200" b="1"/>
            </a:lvl6pPr>
            <a:lvl7pPr marL="2150669" indent="0">
              <a:buNone/>
              <a:defRPr sz="1200" b="1"/>
            </a:lvl7pPr>
            <a:lvl8pPr marL="2509114" indent="0">
              <a:buNone/>
              <a:defRPr sz="1200" b="1"/>
            </a:lvl8pPr>
            <a:lvl9pPr marL="2867558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2731373" y="2273549"/>
            <a:ext cx="2376648" cy="4130560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199253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077684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675655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8845" y="285440"/>
            <a:ext cx="1768951" cy="1214773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102204" y="285440"/>
            <a:ext cx="3005816" cy="6118671"/>
          </a:xfrm>
        </p:spPr>
        <p:txBody>
          <a:bodyPr/>
          <a:lstStyle>
            <a:lvl1pPr>
              <a:defRPr sz="2500"/>
            </a:lvl1pPr>
            <a:lvl2pPr>
              <a:defRPr sz="2200"/>
            </a:lvl2pPr>
            <a:lvl3pPr>
              <a:defRPr sz="19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268845" y="1500212"/>
            <a:ext cx="1768951" cy="4903898"/>
          </a:xfrm>
        </p:spPr>
        <p:txBody>
          <a:bodyPr/>
          <a:lstStyle>
            <a:lvl1pPr marL="0" indent="0">
              <a:buNone/>
              <a:defRPr sz="1100"/>
            </a:lvl1pPr>
            <a:lvl2pPr marL="358445" indent="0">
              <a:buNone/>
              <a:defRPr sz="1000"/>
            </a:lvl2pPr>
            <a:lvl3pPr marL="716890" indent="0">
              <a:buNone/>
              <a:defRPr sz="800"/>
            </a:lvl3pPr>
            <a:lvl4pPr marL="1075334" indent="0">
              <a:buNone/>
              <a:defRPr sz="700"/>
            </a:lvl4pPr>
            <a:lvl5pPr marL="1433779" indent="0">
              <a:buNone/>
              <a:defRPr sz="700"/>
            </a:lvl5pPr>
            <a:lvl6pPr marL="1792224" indent="0">
              <a:buNone/>
              <a:defRPr sz="700"/>
            </a:lvl6pPr>
            <a:lvl7pPr marL="2150669" indent="0">
              <a:buNone/>
              <a:defRPr sz="700"/>
            </a:lvl7pPr>
            <a:lvl8pPr marL="2509114" indent="0">
              <a:buNone/>
              <a:defRPr sz="700"/>
            </a:lvl8pPr>
            <a:lvl9pPr marL="2867558" indent="0">
              <a:buNone/>
              <a:defRPr sz="7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743406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53902" y="5018406"/>
            <a:ext cx="3226118" cy="592451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053902" y="640576"/>
            <a:ext cx="3226118" cy="4301490"/>
          </a:xfrm>
        </p:spPr>
        <p:txBody>
          <a:bodyPr/>
          <a:lstStyle>
            <a:lvl1pPr marL="0" indent="0">
              <a:buNone/>
              <a:defRPr sz="2500"/>
            </a:lvl1pPr>
            <a:lvl2pPr marL="358445" indent="0">
              <a:buNone/>
              <a:defRPr sz="2200"/>
            </a:lvl2pPr>
            <a:lvl3pPr marL="716890" indent="0">
              <a:buNone/>
              <a:defRPr sz="1900"/>
            </a:lvl3pPr>
            <a:lvl4pPr marL="1075334" indent="0">
              <a:buNone/>
              <a:defRPr sz="1600"/>
            </a:lvl4pPr>
            <a:lvl5pPr marL="1433779" indent="0">
              <a:buNone/>
              <a:defRPr sz="1600"/>
            </a:lvl5pPr>
            <a:lvl6pPr marL="1792224" indent="0">
              <a:buNone/>
              <a:defRPr sz="1600"/>
            </a:lvl6pPr>
            <a:lvl7pPr marL="2150669" indent="0">
              <a:buNone/>
              <a:defRPr sz="1600"/>
            </a:lvl7pPr>
            <a:lvl8pPr marL="2509114" indent="0">
              <a:buNone/>
              <a:defRPr sz="1600"/>
            </a:lvl8pPr>
            <a:lvl9pPr marL="2867558" indent="0">
              <a:buNone/>
              <a:defRPr sz="16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053902" y="5610858"/>
            <a:ext cx="3226118" cy="841379"/>
          </a:xfrm>
        </p:spPr>
        <p:txBody>
          <a:bodyPr/>
          <a:lstStyle>
            <a:lvl1pPr marL="0" indent="0">
              <a:buNone/>
              <a:defRPr sz="1100"/>
            </a:lvl1pPr>
            <a:lvl2pPr marL="358445" indent="0">
              <a:buNone/>
              <a:defRPr sz="1000"/>
            </a:lvl2pPr>
            <a:lvl3pPr marL="716890" indent="0">
              <a:buNone/>
              <a:defRPr sz="800"/>
            </a:lvl3pPr>
            <a:lvl4pPr marL="1075334" indent="0">
              <a:buNone/>
              <a:defRPr sz="700"/>
            </a:lvl4pPr>
            <a:lvl5pPr marL="1433779" indent="0">
              <a:buNone/>
              <a:defRPr sz="700"/>
            </a:lvl5pPr>
            <a:lvl6pPr marL="1792224" indent="0">
              <a:buNone/>
              <a:defRPr sz="700"/>
            </a:lvl6pPr>
            <a:lvl7pPr marL="2150669" indent="0">
              <a:buNone/>
              <a:defRPr sz="700"/>
            </a:lvl7pPr>
            <a:lvl8pPr marL="2509114" indent="0">
              <a:buNone/>
              <a:defRPr sz="700"/>
            </a:lvl8pPr>
            <a:lvl9pPr marL="2867558" indent="0">
              <a:buNone/>
              <a:defRPr sz="7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886157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vmlDrawing" Target="../drawings/vmlDrawing1.v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oleObject" Target="../embeddings/oleObject1.bin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Объект 6" hidden="1"/>
          <p:cNvGraphicFramePr>
            <a:graphicFrameLocks noChangeAspect="1"/>
          </p:cNvGraphicFramePr>
          <p:nvPr userDrawn="1">
            <p:custDataLst>
              <p:tags r:id="rId14"/>
            </p:custDataLst>
            <p:extLst>
              <p:ext uri="{D42A27DB-BD31-4B8C-83A1-F6EECF244321}">
                <p14:modId xmlns:p14="http://schemas.microsoft.com/office/powerpoint/2010/main" val="2599119284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48" name="think-cell Slide" r:id="rId15" imgW="360" imgH="360" progId="TCLayout.ActiveDocument.1">
                  <p:embed/>
                </p:oleObj>
              </mc:Choice>
              <mc:Fallback>
                <p:oleObj name="think-cell Slide" r:id="rId15" imgW="360" imgH="360" progId="TCLayout.ActiveDocument.1">
                  <p:embed/>
                  <p:pic>
                    <p:nvPicPr>
                      <p:cNvPr id="0" name="Picture 1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8844" y="287098"/>
            <a:ext cx="4839177" cy="1194859"/>
          </a:xfrm>
          <a:prstGeom prst="rect">
            <a:avLst/>
          </a:prstGeom>
        </p:spPr>
        <p:txBody>
          <a:bodyPr vert="horz" lIns="71689" tIns="35844" rIns="71689" bIns="35844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68844" y="1672804"/>
            <a:ext cx="4839177" cy="4731308"/>
          </a:xfrm>
          <a:prstGeom prst="rect">
            <a:avLst/>
          </a:prstGeom>
        </p:spPr>
        <p:txBody>
          <a:bodyPr vert="horz" lIns="71689" tIns="35844" rIns="71689" bIns="35844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268844" y="6644741"/>
            <a:ext cx="1254601" cy="381691"/>
          </a:xfrm>
          <a:prstGeom prst="rect">
            <a:avLst/>
          </a:prstGeom>
        </p:spPr>
        <p:txBody>
          <a:bodyPr vert="horz" lIns="71689" tIns="35844" rIns="71689" bIns="35844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DC2086-C831-414F-8850-AFA4842BDD4A}" type="datetimeFigureOut">
              <a:rPr lang="ru-RU" smtClean="0"/>
              <a:pPr/>
              <a:t>17.08.2023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1837096" y="6644741"/>
            <a:ext cx="1702673" cy="381691"/>
          </a:xfrm>
          <a:prstGeom prst="rect">
            <a:avLst/>
          </a:prstGeom>
        </p:spPr>
        <p:txBody>
          <a:bodyPr vert="horz" lIns="71689" tIns="35844" rIns="71689" bIns="35844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3853420" y="6644741"/>
            <a:ext cx="1254601" cy="381691"/>
          </a:xfrm>
          <a:prstGeom prst="rect">
            <a:avLst/>
          </a:prstGeom>
        </p:spPr>
        <p:txBody>
          <a:bodyPr vert="horz" lIns="71689" tIns="35844" rIns="71689" bIns="35844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2429F8-5487-4C6B-80BE-39A698384D9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940428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16890" rtl="0" eaLnBrk="1" latinLnBrk="0" hangingPunct="1">
        <a:spcBef>
          <a:spcPct val="0"/>
        </a:spcBef>
        <a:buNone/>
        <a:defRPr sz="3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68834" indent="-268834" algn="l" defTabSz="716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582473" indent="-224028" algn="l" defTabSz="716890" rtl="0" eaLnBrk="1" latinLnBrk="0" hangingPunct="1">
        <a:spcBef>
          <a:spcPct val="20000"/>
        </a:spcBef>
        <a:buFont typeface="Arial" panose="020B0604020202020204" pitchFamily="34" charset="0"/>
        <a:buChar char="–"/>
        <a:defRPr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896112" indent="-179222" algn="l" defTabSz="716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254557" indent="-179222" algn="l" defTabSz="716890" rtl="0" eaLnBrk="1" latinLnBrk="0" hangingPunct="1">
        <a:spcBef>
          <a:spcPct val="20000"/>
        </a:spcBef>
        <a:buFont typeface="Arial" panose="020B0604020202020204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13002" indent="-179222" algn="l" defTabSz="716890" rtl="0" eaLnBrk="1" latinLnBrk="0" hangingPunct="1">
        <a:spcBef>
          <a:spcPct val="20000"/>
        </a:spcBef>
        <a:buFont typeface="Arial" panose="020B0604020202020204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971446" indent="-179222" algn="l" defTabSz="716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329891" indent="-179222" algn="l" defTabSz="716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688336" indent="-179222" algn="l" defTabSz="716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046781" indent="-179222" algn="l" defTabSz="716890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71689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58445" algn="l" defTabSz="71689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716890" algn="l" defTabSz="71689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75334" algn="l" defTabSz="71689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33779" algn="l" defTabSz="71689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92224" algn="l" defTabSz="71689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150669" algn="l" defTabSz="71689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09114" algn="l" defTabSz="71689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867558" algn="l" defTabSz="71689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4.jpeg"/><Relationship Id="rId3" Type="http://schemas.openxmlformats.org/officeDocument/2006/relationships/slideLayout" Target="../slideLayouts/slideLayout1.xml"/><Relationship Id="rId7" Type="http://schemas.openxmlformats.org/officeDocument/2006/relationships/image" Target="../media/image3.jpeg"/><Relationship Id="rId2" Type="http://schemas.openxmlformats.org/officeDocument/2006/relationships/tags" Target="../tags/tag4.xml"/><Relationship Id="rId1" Type="http://schemas.openxmlformats.org/officeDocument/2006/relationships/vmlDrawing" Target="../drawings/vmlDrawing3.vml"/><Relationship Id="rId6" Type="http://schemas.openxmlformats.org/officeDocument/2006/relationships/image" Target="../media/image2.jpeg"/><Relationship Id="rId5" Type="http://schemas.openxmlformats.org/officeDocument/2006/relationships/image" Target="../media/image1.emf"/><Relationship Id="rId4" Type="http://schemas.openxmlformats.org/officeDocument/2006/relationships/oleObject" Target="../embeddings/oleObject3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Объект 2" hidden="1"/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619657337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35" name="think-cell Slide" r:id="rId4" imgW="360" imgH="360" progId="TCLayout.ActiveDocument.1">
                  <p:embed/>
                </p:oleObj>
              </mc:Choice>
              <mc:Fallback>
                <p:oleObj name="think-cell Slide" r:id="rId4" imgW="360" imgH="360" progId="TCLayout.ActiveDocument.1">
                  <p:embed/>
                  <p:pic>
                    <p:nvPicPr>
                      <p:cNvPr id="0" name="Picture 2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pic>
        <p:nvPicPr>
          <p:cNvPr id="20" name="Рисунок 19" descr="РАМКА-лого.jpg"/>
          <p:cNvPicPr/>
          <p:nvPr/>
        </p:nvPicPr>
        <p:blipFill>
          <a:blip r:embed="rId6" cstate="print"/>
          <a:stretch>
            <a:fillRect/>
          </a:stretch>
        </p:blipFill>
        <p:spPr>
          <a:xfrm>
            <a:off x="34522" y="62937"/>
            <a:ext cx="5342341" cy="7092303"/>
          </a:xfrm>
          <a:prstGeom prst="rect">
            <a:avLst/>
          </a:prstGeom>
        </p:spPr>
      </p:pic>
      <p:sp useBgFill="1">
        <p:nvSpPr>
          <p:cNvPr id="4" name="Rectangle 3"/>
          <p:cNvSpPr>
            <a:spLocks noChangeArrowheads="1"/>
          </p:cNvSpPr>
          <p:nvPr/>
        </p:nvSpPr>
        <p:spPr bwMode="auto">
          <a:xfrm>
            <a:off x="213596" y="990462"/>
            <a:ext cx="4989516" cy="1169551"/>
          </a:xfrm>
          <a:prstGeom prst="rect">
            <a:avLst/>
          </a:prstGeom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algn="ctr" defTabSz="9144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ru-RU" altLang="ru-RU" b="1" dirty="0" smtClean="0">
                <a:solidFill>
                  <a:srgbClr val="FF0000"/>
                </a:solidFill>
                <a:latin typeface="Arial" pitchFamily="34" charset="0"/>
                <a:ea typeface="Times New Roman" pitchFamily="18" charset="0"/>
                <a:cs typeface="Arial Narrow" pitchFamily="34" charset="0"/>
              </a:rPr>
              <a:t>С ……… в корпусе …. цеха </a:t>
            </a:r>
            <a:r>
              <a:rPr lang="ru-RU" altLang="ru-RU" b="1" smtClean="0">
                <a:solidFill>
                  <a:srgbClr val="FF0000"/>
                </a:solidFill>
                <a:latin typeface="Arial" pitchFamily="34" charset="0"/>
                <a:ea typeface="Times New Roman" pitchFamily="18" charset="0"/>
                <a:cs typeface="Arial Narrow" pitchFamily="34" charset="0"/>
              </a:rPr>
              <a:t>№…... </a:t>
            </a:r>
            <a:r>
              <a:rPr lang="ru-RU" altLang="ru-RU" b="1" dirty="0" smtClean="0">
                <a:solidFill>
                  <a:srgbClr val="FF0000"/>
                </a:solidFill>
                <a:latin typeface="Arial" pitchFamily="34" charset="0"/>
                <a:ea typeface="Times New Roman" pitchFamily="18" charset="0"/>
                <a:cs typeface="Arial Narrow" pitchFamily="34" charset="0"/>
              </a:rPr>
              <a:t>завода ….. проводятся аварийно-восстановительные работы, </a:t>
            </a:r>
          </a:p>
          <a:p>
            <a:pPr lvl="0" algn="ctr" defTabSz="914400" eaLnBrk="0" fontAlgn="base" hangingPunct="0">
              <a:spcBef>
                <a:spcPct val="0"/>
              </a:spcBef>
              <a:spcAft>
                <a:spcPct val="0"/>
              </a:spcAft>
            </a:pPr>
            <a:endParaRPr lang="ru-RU" sz="1050" dirty="0" smtClean="0">
              <a:solidFill>
                <a:schemeClr val="accent1">
                  <a:lumMod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 algn="ctr" defTabSz="9144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ru-RU" sz="1050" dirty="0" smtClean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  где проводятся работы </a:t>
            </a:r>
            <a:r>
              <a:rPr lang="ru-RU" sz="1050" dirty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 </a:t>
            </a:r>
            <a:r>
              <a:rPr lang="ru-RU" sz="1050" dirty="0" smtClean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демонтажу металлоконструкций (и пр.) и монтажу производственного оборудования.</a:t>
            </a:r>
            <a:endParaRPr lang="ru-RU" sz="1050" b="1" dirty="0"/>
          </a:p>
          <a:p>
            <a:pPr lvl="0" algn="ctr" defTabSz="914400" eaLnBrk="0" fontAlgn="base" hangingPunct="0">
              <a:spcBef>
                <a:spcPct val="0"/>
              </a:spcBef>
              <a:spcAft>
                <a:spcPct val="0"/>
              </a:spcAft>
            </a:pPr>
            <a:endParaRPr lang="pt-BR" sz="1050" b="1" dirty="0" smtClean="0"/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1583542" y="4414418"/>
            <a:ext cx="3672006" cy="11079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449263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marL="9144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marL="1371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marL="18288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marL="22860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marL="2743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marL="32004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marL="3657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lvl="0" indent="85725" algn="ctr" defTabSz="914400" eaLnBrk="0" hangingPunct="0"/>
            <a:r>
              <a:rPr lang="ru-RU" altLang="ru-RU" sz="1100" dirty="0" smtClean="0">
                <a:solidFill>
                  <a:schemeClr val="accent1">
                    <a:lumMod val="50000"/>
                  </a:schemeClr>
                </a:solidFill>
                <a:ea typeface="Times New Roman" pitchFamily="18" charset="0"/>
                <a:cs typeface="Arial Narrow" pitchFamily="34" charset="0"/>
              </a:rPr>
              <a:t>При посещении корпуса </a:t>
            </a:r>
            <a:r>
              <a:rPr lang="ru-RU" altLang="ru-RU" sz="1100" dirty="0" err="1" smtClean="0">
                <a:solidFill>
                  <a:schemeClr val="accent1">
                    <a:lumMod val="50000"/>
                  </a:schemeClr>
                </a:solidFill>
                <a:ea typeface="Times New Roman" pitchFamily="18" charset="0"/>
                <a:cs typeface="Arial Narrow" pitchFamily="34" charset="0"/>
              </a:rPr>
              <a:t>тит</a:t>
            </a:r>
            <a:r>
              <a:rPr lang="ru-RU" altLang="ru-RU" sz="1100" dirty="0" smtClean="0">
                <a:solidFill>
                  <a:schemeClr val="accent1">
                    <a:lumMod val="50000"/>
                  </a:schemeClr>
                </a:solidFill>
                <a:ea typeface="Times New Roman" pitchFamily="18" charset="0"/>
                <a:cs typeface="Arial Narrow" pitchFamily="34" charset="0"/>
              </a:rPr>
              <a:t>. …. </a:t>
            </a:r>
            <a:r>
              <a:rPr lang="ru-RU" altLang="ru-RU" sz="1100" b="1" u="sng" dirty="0">
                <a:solidFill>
                  <a:schemeClr val="accent1">
                    <a:lumMod val="50000"/>
                  </a:schemeClr>
                </a:solidFill>
                <a:ea typeface="Times New Roman" pitchFamily="18" charset="0"/>
                <a:cs typeface="Arial Narrow" pitchFamily="34" charset="0"/>
              </a:rPr>
              <a:t>обязательно </a:t>
            </a:r>
            <a:r>
              <a:rPr lang="ru-RU" altLang="ru-RU" sz="1100" b="1" u="sng" dirty="0" smtClean="0">
                <a:solidFill>
                  <a:schemeClr val="accent1">
                    <a:lumMod val="50000"/>
                  </a:schemeClr>
                </a:solidFill>
                <a:ea typeface="Times New Roman" pitchFamily="18" charset="0"/>
                <a:cs typeface="Arial Narrow" pitchFamily="34" charset="0"/>
              </a:rPr>
              <a:t>внести запись в журнал </a:t>
            </a:r>
            <a:r>
              <a:rPr lang="ru-RU" altLang="ru-RU" sz="1100" dirty="0" smtClean="0">
                <a:solidFill>
                  <a:schemeClr val="accent1">
                    <a:lumMod val="50000"/>
                  </a:schemeClr>
                </a:solidFill>
                <a:ea typeface="Times New Roman" pitchFamily="18" charset="0"/>
                <a:cs typeface="Arial Narrow" pitchFamily="34" charset="0"/>
              </a:rPr>
              <a:t>о должности, ФИО работника, времени входа и выхода в помещении (размещен у входной группы производственного помещения). </a:t>
            </a:r>
          </a:p>
          <a:p>
            <a:pPr lvl="0" algn="ctr" defTabSz="914400" eaLnBrk="0" hangingPunct="0"/>
            <a:r>
              <a:rPr lang="ru-RU" altLang="ru-RU" sz="1100" u="sng" dirty="0" smtClean="0">
                <a:solidFill>
                  <a:schemeClr val="accent1">
                    <a:lumMod val="50000"/>
                  </a:schemeClr>
                </a:solidFill>
                <a:ea typeface="Times New Roman" pitchFamily="18" charset="0"/>
                <a:cs typeface="Arial Narrow" pitchFamily="34" charset="0"/>
              </a:rPr>
              <a:t> </a:t>
            </a:r>
            <a:endParaRPr lang="ru-RU" altLang="ru-RU" sz="1100" u="sng" dirty="0">
              <a:solidFill>
                <a:schemeClr val="accent1">
                  <a:lumMod val="50000"/>
                </a:schemeClr>
              </a:solidFill>
              <a:ea typeface="Times New Roman" pitchFamily="18" charset="0"/>
              <a:cs typeface="Arial Narrow" pitchFamily="34" charset="0"/>
            </a:endParaRPr>
          </a:p>
        </p:txBody>
      </p:sp>
      <p:sp>
        <p:nvSpPr>
          <p:cNvPr id="7" name="Rectangle 5"/>
          <p:cNvSpPr>
            <a:spLocks noChangeArrowheads="1"/>
          </p:cNvSpPr>
          <p:nvPr/>
        </p:nvSpPr>
        <p:spPr bwMode="auto">
          <a:xfrm>
            <a:off x="231588" y="6363524"/>
            <a:ext cx="42793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1800" b="1" i="0" u="none" strike="noStrike" cap="none" normalizeH="0" baseline="0" dirty="0" smtClean="0">
                <a:ln>
                  <a:noFill/>
                </a:ln>
                <a:solidFill>
                  <a:srgbClr val="C00000"/>
                </a:solidFill>
                <a:effectLst/>
                <a:latin typeface="Arial" pitchFamily="34" charset="0"/>
                <a:ea typeface="Times New Roman" pitchFamily="18" charset="0"/>
                <a:cs typeface="Arial Narrow" pitchFamily="34" charset="0"/>
              </a:rPr>
              <a:t>Будьте внимательны и осторожны!</a:t>
            </a:r>
            <a:endParaRPr kumimoji="0" lang="ru-RU" altLang="ru-RU" sz="105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456183" y="76848"/>
            <a:ext cx="1292341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defTabSz="914400" fontAlgn="base">
              <a:spcBef>
                <a:spcPct val="0"/>
              </a:spcBef>
              <a:spcAft>
                <a:spcPct val="0"/>
              </a:spcAft>
            </a:pPr>
            <a:r>
              <a:rPr lang="ru-RU" altLang="ru-RU" b="1" dirty="0">
                <a:solidFill>
                  <a:srgbClr val="C00000"/>
                </a:solidFill>
                <a:latin typeface="Arial" pitchFamily="34" charset="0"/>
                <a:ea typeface="Times New Roman" pitchFamily="18" charset="0"/>
                <a:cs typeface="Arial Narrow" pitchFamily="34" charset="0"/>
              </a:rPr>
              <a:t>ВНИМАНИЕ!</a:t>
            </a:r>
            <a:endParaRPr lang="ru-RU" altLang="ru-RU" sz="100" dirty="0">
              <a:latin typeface="Arial" pitchFamily="34" charset="0"/>
              <a:cs typeface="Arial" pitchFamily="34" charset="0"/>
            </a:endParaRPr>
          </a:p>
        </p:txBody>
      </p:sp>
      <p:pic>
        <p:nvPicPr>
          <p:cNvPr id="1031" name="Picture 7" descr="https://push-school1.edumsko.ru/uploads/3000/2790/section/188622/kontrol.jpg"/>
          <p:cNvPicPr>
            <a:picLocks noChangeAspect="1" noChangeArrowheads="1"/>
          </p:cNvPicPr>
          <p:nvPr/>
        </p:nvPicPr>
        <p:blipFill rotWithShape="1"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20810"/>
          <a:stretch/>
        </p:blipFill>
        <p:spPr bwMode="auto">
          <a:xfrm>
            <a:off x="0" y="4086772"/>
            <a:ext cx="1583542" cy="227675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33" name="Picture 9" descr="http://guktver.ru/assets/uploads/images/temp2.jpg"/>
          <p:cNvPicPr>
            <a:picLocks noChangeAspect="1" noChangeArrowheads="1"/>
          </p:cNvPicPr>
          <p:nvPr/>
        </p:nvPicPr>
        <p:blipFill rotWithShape="1">
          <a:blip r:embed="rId8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6571" r="26577"/>
          <a:stretch/>
        </p:blipFill>
        <p:spPr bwMode="auto">
          <a:xfrm flipH="1">
            <a:off x="39756" y="1765284"/>
            <a:ext cx="568984" cy="103083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9" name="Прямоугольник 8"/>
          <p:cNvSpPr/>
          <p:nvPr/>
        </p:nvSpPr>
        <p:spPr>
          <a:xfrm>
            <a:off x="608740" y="2257268"/>
            <a:ext cx="4655349" cy="19205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 defTabSz="91440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sz="1200" b="1" dirty="0" smtClean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Места </a:t>
            </a:r>
            <a:r>
              <a:rPr lang="ru-RU" sz="1200" b="1" dirty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проведения работ </a:t>
            </a:r>
            <a:r>
              <a:rPr lang="ru-RU" sz="1200" b="1" dirty="0" smtClean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обозначены </a:t>
            </a:r>
            <a:r>
              <a:rPr lang="ru-RU" sz="1200" b="1" dirty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предупреждающими знаками, информационными </a:t>
            </a:r>
            <a:r>
              <a:rPr lang="ru-RU" sz="1200" b="1" dirty="0" smtClean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табличками.</a:t>
            </a:r>
          </a:p>
          <a:p>
            <a:pPr lvl="0" algn="ctr" defTabSz="91440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</a:pPr>
            <a:endParaRPr lang="ru-RU" altLang="ru-RU" sz="1200" b="1" dirty="0" smtClean="0">
              <a:solidFill>
                <a:schemeClr val="accent1">
                  <a:lumMod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 algn="ctr" defTabSz="91440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altLang="ru-RU" sz="1200" b="1" dirty="0" smtClean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Каждый руководитель Предприятия, ДЗО </a:t>
            </a:r>
            <a:r>
              <a:rPr lang="ru-RU" altLang="ru-RU" sz="1200" b="1" dirty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ru-RU" altLang="ru-RU" sz="1200" b="1" dirty="0" smtClean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подрядных организаций обязаны </a:t>
            </a:r>
            <a:r>
              <a:rPr lang="ru-RU" altLang="ru-RU" sz="1200" b="1" dirty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обеспечить доведение </a:t>
            </a:r>
            <a:r>
              <a:rPr lang="ru-RU" altLang="ru-RU" sz="1200" b="1" dirty="0" smtClean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информации о местах проведения работ повышенной опасности, исключить риски при совмещении работ. </a:t>
            </a:r>
          </a:p>
          <a:p>
            <a:pPr lvl="0" algn="ctr" defTabSz="91440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</a:pPr>
            <a:endParaRPr lang="ru-RU" altLang="ru-RU" sz="1200" b="1" dirty="0" smtClean="0">
              <a:solidFill>
                <a:schemeClr val="accent1">
                  <a:lumMod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 algn="ctr" defTabSz="914400" eaLnBrk="0" fontAlgn="base" hangingPunct="0">
              <a:lnSpc>
                <a:spcPct val="90000"/>
              </a:lnSpc>
              <a:spcBef>
                <a:spcPct val="0"/>
              </a:spcBef>
              <a:spcAft>
                <a:spcPct val="0"/>
              </a:spcAft>
            </a:pPr>
            <a:r>
              <a:rPr lang="ru-RU" altLang="ru-RU" sz="1200" b="1" dirty="0" smtClean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Информация о проводимых работах отражена на стенде визуализации (напротив кабинета начальника смены </a:t>
            </a:r>
            <a:r>
              <a:rPr lang="ru-RU" altLang="ru-RU" sz="1200" b="1" dirty="0" err="1" smtClean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тит</a:t>
            </a:r>
            <a:r>
              <a:rPr lang="ru-RU" altLang="ru-RU" sz="1200" b="1" dirty="0" smtClean="0">
                <a:solidFill>
                  <a:schemeClr val="accent1">
                    <a:lumMod val="50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….. цеха №…..). </a:t>
            </a:r>
            <a:endParaRPr lang="ru-RU" altLang="ru-RU" sz="1200" b="1" dirty="0">
              <a:solidFill>
                <a:schemeClr val="accent1">
                  <a:lumMod val="50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1583542" y="4304655"/>
            <a:ext cx="3481153" cy="0"/>
          </a:xfrm>
          <a:prstGeom prst="line">
            <a:avLst/>
          </a:prstGeom>
          <a:ln w="1270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5"/>
          <p:cNvSpPr>
            <a:spLocks noChangeArrowheads="1"/>
          </p:cNvSpPr>
          <p:nvPr/>
        </p:nvSpPr>
        <p:spPr bwMode="auto">
          <a:xfrm>
            <a:off x="3135663" y="100439"/>
            <a:ext cx="2178802" cy="25391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algn="r" defTabSz="914400" fontAlgn="base">
              <a:spcBef>
                <a:spcPct val="0"/>
              </a:spcBef>
              <a:spcAft>
                <a:spcPct val="0"/>
              </a:spcAft>
            </a:pPr>
            <a:r>
              <a:rPr lang="ru-RU" altLang="ru-RU" sz="105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Приложение № </a:t>
            </a:r>
            <a:r>
              <a:rPr lang="ru-RU" altLang="ru-RU" sz="105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 </a:t>
            </a:r>
            <a:r>
              <a:rPr lang="ru-RU" altLang="ru-RU" sz="105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 </a:t>
            </a:r>
            <a:r>
              <a:rPr lang="ru-RU" altLang="ru-RU" sz="105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ОИ-НКНХ-136</a:t>
            </a:r>
            <a:endParaRPr kumimoji="0" lang="ru-RU" altLang="ru-RU" sz="600" i="0" u="none" strike="noStrike" cap="none" normalizeH="0" baseline="0" dirty="0" smtClean="0">
              <a:ln>
                <a:noFill/>
              </a:ln>
              <a:effectLst/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439782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921</TotalTime>
  <Words>129</Words>
  <Application>Microsoft Office PowerPoint</Application>
  <PresentationFormat>B5 (ISO) (176x250 мм)</PresentationFormat>
  <Paragraphs>13</Paragraphs>
  <Slides>1</Slides>
  <Notes>0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7" baseType="lpstr">
      <vt:lpstr>Arial</vt:lpstr>
      <vt:lpstr>Arial Narrow</vt:lpstr>
      <vt:lpstr>Calibri</vt:lpstr>
      <vt:lpstr>Times New Roman</vt:lpstr>
      <vt:lpstr>Тема Office</vt:lpstr>
      <vt:lpstr>think-cell Slide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Перечень штрафных санкций за нарушение                          требований ОТ и ПБ</dc:title>
  <dc:creator>Ломовицкий Максим Владимирович</dc:creator>
  <cp:lastModifiedBy>Моисеева Ирина Евгеньевна</cp:lastModifiedBy>
  <cp:revision>129</cp:revision>
  <cp:lastPrinted>2018-08-29T05:32:36Z</cp:lastPrinted>
  <dcterms:created xsi:type="dcterms:W3CDTF">2015-09-03T06:56:26Z</dcterms:created>
  <dcterms:modified xsi:type="dcterms:W3CDTF">2023-08-17T10:53:03Z</dcterms:modified>
</cp:coreProperties>
</file>

<file path=docProps/thumbnail.jpeg>
</file>